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0" r:id="rId3"/>
    <p:sldId id="258" r:id="rId4"/>
    <p:sldId id="259" r:id="rId5"/>
    <p:sldId id="260" r:id="rId6"/>
    <p:sldId id="265" r:id="rId7"/>
    <p:sldId id="266" r:id="rId8"/>
    <p:sldId id="263" r:id="rId9"/>
    <p:sldId id="264" r:id="rId10"/>
    <p:sldId id="262" r:id="rId11"/>
    <p:sldId id="267" r:id="rId12"/>
    <p:sldId id="268" r:id="rId13"/>
    <p:sldId id="269" r:id="rId14"/>
    <p:sldId id="270" r:id="rId15"/>
    <p:sldId id="271" r:id="rId16"/>
    <p:sldId id="272" r:id="rId17"/>
    <p:sldId id="273" r:id="rId18"/>
    <p:sldId id="274" r:id="rId19"/>
    <p:sldId id="275" r:id="rId20"/>
    <p:sldId id="283" r:id="rId21"/>
    <p:sldId id="285" r:id="rId22"/>
    <p:sldId id="286" r:id="rId23"/>
    <p:sldId id="277" r:id="rId24"/>
    <p:sldId id="278" r:id="rId25"/>
    <p:sldId id="279" r:id="rId26"/>
    <p:sldId id="284" r:id="rId27"/>
    <p:sldId id="280" r:id="rId28"/>
    <p:sldId id="281" r:id="rId29"/>
    <p:sldId id="282" r:id="rId30"/>
    <p:sldId id="287" r:id="rId31"/>
    <p:sldId id="288" r:id="rId32"/>
    <p:sldId id="289"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0325F5-FDAE-4915-98D2-FD9048605367}" type="datetimeFigureOut">
              <a:rPr lang="zh-CN" altLang="en-US" smtClean="0"/>
              <a:pPr/>
              <a:t>2015/12/7</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DA89C-E326-4C61-97A4-AAEA4527510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49CDA89C-E326-4C61-97A4-AAEA4527510E}" type="slidenum">
              <a:rPr lang="zh-CN" altLang="en-US" smtClean="0"/>
              <a:pPr/>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D5520952-9784-49BE-9023-91A32A406934}" type="datetimeFigureOut">
              <a:rPr lang="zh-CN" altLang="en-US" smtClean="0"/>
              <a:pPr/>
              <a:t>2015/12/7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B830E8-BF55-4E6C-B391-3BD56E25D08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D5520952-9784-49BE-9023-91A32A406934}" type="datetimeFigureOut">
              <a:rPr lang="zh-CN" altLang="en-US" smtClean="0"/>
              <a:pPr/>
              <a:t>2015/12/7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B830E8-BF55-4E6C-B391-3BD56E25D08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D5520952-9784-49BE-9023-91A32A406934}" type="datetimeFigureOut">
              <a:rPr lang="zh-CN" altLang="en-US" smtClean="0"/>
              <a:pPr/>
              <a:t>2015/12/7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B830E8-BF55-4E6C-B391-3BD56E25D08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D5520952-9784-49BE-9023-91A32A406934}" type="datetimeFigureOut">
              <a:rPr lang="zh-CN" altLang="en-US" smtClean="0"/>
              <a:pPr/>
              <a:t>2015/12/7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B830E8-BF55-4E6C-B391-3BD56E25D088}"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D5520952-9784-49BE-9023-91A32A406934}" type="datetimeFigureOut">
              <a:rPr lang="zh-CN" altLang="en-US" smtClean="0"/>
              <a:pPr/>
              <a:t>2015/12/7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B830E8-BF55-4E6C-B391-3BD56E25D088}"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D5520952-9784-49BE-9023-91A32A406934}" type="datetimeFigureOut">
              <a:rPr lang="zh-CN" altLang="en-US" smtClean="0"/>
              <a:pPr/>
              <a:t>2015/12/7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0B830E8-BF55-4E6C-B391-3BD56E25D08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D5520952-9784-49BE-9023-91A32A406934}" type="datetimeFigureOut">
              <a:rPr lang="zh-CN" altLang="en-US" smtClean="0"/>
              <a:pPr/>
              <a:t>2015/12/7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0B830E8-BF55-4E6C-B391-3BD56E25D08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D5520952-9784-49BE-9023-91A32A406934}" type="datetimeFigureOut">
              <a:rPr lang="zh-CN" altLang="en-US" smtClean="0"/>
              <a:pPr/>
              <a:t>2015/12/7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0B830E8-BF55-4E6C-B391-3BD56E25D08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20952-9784-49BE-9023-91A32A406934}" type="datetimeFigureOut">
              <a:rPr lang="zh-CN" altLang="en-US" smtClean="0"/>
              <a:pPr/>
              <a:t>2015/12/7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0B830E8-BF55-4E6C-B391-3BD56E25D08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D5520952-9784-49BE-9023-91A32A406934}" type="datetimeFigureOut">
              <a:rPr lang="zh-CN" altLang="en-US" smtClean="0"/>
              <a:pPr/>
              <a:t>2015/12/7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0B830E8-BF55-4E6C-B391-3BD56E25D08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D5520952-9784-49BE-9023-91A32A406934}" type="datetimeFigureOut">
              <a:rPr lang="zh-CN" altLang="en-US" smtClean="0"/>
              <a:pPr/>
              <a:t>2015/12/7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0B830E8-BF55-4E6C-B391-3BD56E25D08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20952-9784-49BE-9023-91A32A406934}" type="datetimeFigureOut">
              <a:rPr lang="zh-CN" altLang="en-US" smtClean="0"/>
              <a:pPr/>
              <a:t>2015/12/7</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830E8-BF55-4E6C-B391-3BD56E25D08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571481"/>
            <a:ext cx="7529538" cy="2214577"/>
          </a:xfrm>
        </p:spPr>
        <p:txBody>
          <a:bodyPr/>
          <a:lstStyle/>
          <a:p>
            <a:r>
              <a:rPr lang="en-US" altLang="zh-CN" b="1" dirty="0" smtClean="0"/>
              <a:t>《</a:t>
            </a:r>
            <a:r>
              <a:rPr lang="zh-CN" altLang="en-US" b="1" dirty="0" smtClean="0"/>
              <a:t>英语国家社会与文化入门</a:t>
            </a:r>
            <a:r>
              <a:rPr lang="en-US" altLang="zh-CN" b="1" dirty="0" smtClean="0"/>
              <a:t>》</a:t>
            </a:r>
            <a:r>
              <a:rPr lang="en-US" altLang="zh-CN" dirty="0">
                <a:latin typeface="+mn-ea"/>
              </a:rPr>
              <a:t>(</a:t>
            </a:r>
            <a:r>
              <a:rPr lang="zh-CN" altLang="en-US" b="1" dirty="0" smtClean="0"/>
              <a:t>下册）</a:t>
            </a:r>
            <a:endParaRPr lang="zh-CN" altLang="en-US" dirty="0"/>
          </a:p>
        </p:txBody>
      </p:sp>
      <p:sp>
        <p:nvSpPr>
          <p:cNvPr id="3" name="Subtitle 2"/>
          <p:cNvSpPr>
            <a:spLocks noGrp="1"/>
          </p:cNvSpPr>
          <p:nvPr>
            <p:ph type="subTitle" idx="1"/>
          </p:nvPr>
        </p:nvSpPr>
        <p:spPr>
          <a:xfrm>
            <a:off x="857224" y="2571744"/>
            <a:ext cx="7572428" cy="3571900"/>
          </a:xfrm>
        </p:spPr>
        <p:txBody>
          <a:bodyPr/>
          <a:lstStyle/>
          <a:p>
            <a:endParaRPr lang="en-US" altLang="zh-CN" b="1" dirty="0" smtClean="0">
              <a:solidFill>
                <a:srgbClr val="FF0000"/>
              </a:solidFill>
              <a:latin typeface="Times New Roman" pitchFamily="18" charset="0"/>
              <a:cs typeface="Times New Roman" pitchFamily="18" charset="0"/>
            </a:endParaRPr>
          </a:p>
          <a:p>
            <a:r>
              <a:rPr lang="en-US" altLang="zh-CN" sz="3600" b="1" dirty="0" smtClean="0">
                <a:solidFill>
                  <a:srgbClr val="FF0000"/>
                </a:solidFill>
                <a:latin typeface="Times New Roman" pitchFamily="18" charset="0"/>
                <a:cs typeface="Times New Roman" pitchFamily="18" charset="0"/>
              </a:rPr>
              <a:t>The Society and Culture </a:t>
            </a:r>
          </a:p>
          <a:p>
            <a:r>
              <a:rPr lang="en-US" altLang="zh-CN" sz="3600" b="1" dirty="0" smtClean="0">
                <a:solidFill>
                  <a:srgbClr val="FF0000"/>
                </a:solidFill>
                <a:latin typeface="Times New Roman" pitchFamily="18" charset="0"/>
                <a:cs typeface="Times New Roman" pitchFamily="18" charset="0"/>
              </a:rPr>
              <a:t>of Major English-Speaking Countries</a:t>
            </a:r>
          </a:p>
          <a:p>
            <a:r>
              <a:rPr lang="en-US" altLang="zh-CN" sz="3600" b="1" smtClean="0">
                <a:solidFill>
                  <a:srgbClr val="FF0000"/>
                </a:solidFill>
                <a:latin typeface="Times New Roman" pitchFamily="18" charset="0"/>
                <a:cs typeface="Times New Roman" pitchFamily="18" charset="0"/>
              </a:rPr>
              <a:t>An Introduction</a:t>
            </a:r>
            <a:endParaRPr lang="en-US" altLang="zh-CN" sz="3600" b="1" dirty="0" smtClean="0">
              <a:solidFill>
                <a:srgbClr val="FF0000"/>
              </a:solidFill>
              <a:latin typeface="Times New Roman" pitchFamily="18" charset="0"/>
              <a:cs typeface="Times New Roman" pitchFamily="18" charset="0"/>
            </a:endParaRPr>
          </a:p>
          <a:p>
            <a:r>
              <a:rPr lang="en-US" altLang="zh-CN" sz="3600" b="1" dirty="0" smtClean="0">
                <a:solidFill>
                  <a:srgbClr val="FF0000"/>
                </a:solidFill>
                <a:latin typeface="Times New Roman" pitchFamily="18" charset="0"/>
                <a:cs typeface="Times New Roman" pitchFamily="18" charset="0"/>
              </a:rPr>
              <a:t>(Book Two)</a:t>
            </a:r>
            <a:endParaRPr lang="zh-CN" altLang="en-US" sz="36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Native Canadian Mythology</a:t>
            </a:r>
            <a:endParaRPr lang="zh-CN" altLang="en-US" sz="3200" dirty="0"/>
          </a:p>
        </p:txBody>
      </p:sp>
      <p:sp>
        <p:nvSpPr>
          <p:cNvPr id="5" name="Content Placeholder 4"/>
          <p:cNvSpPr>
            <a:spLocks noGrp="1"/>
          </p:cNvSpPr>
          <p:nvPr>
            <p:ph sz="half" idx="1"/>
          </p:nvPr>
        </p:nvSpPr>
        <p:spPr>
          <a:xfrm>
            <a:off x="214282" y="1571612"/>
            <a:ext cx="4000528" cy="4554551"/>
          </a:xfrm>
        </p:spPr>
        <p:txBody>
          <a:bodyPr>
            <a:normAutofit fontScale="92500"/>
          </a:bodyPr>
          <a:lstStyle/>
          <a:p>
            <a:pPr>
              <a:buNone/>
            </a:pPr>
            <a:r>
              <a:rPr lang="en-US" dirty="0" smtClean="0"/>
              <a:t>     </a:t>
            </a:r>
            <a:r>
              <a:rPr lang="en-US" dirty="0" smtClean="0">
                <a:latin typeface="Times New Roman" pitchFamily="18" charset="0"/>
                <a:cs typeface="Times New Roman" pitchFamily="18" charset="0"/>
              </a:rPr>
              <a:t>A common feature of different native mythologies is the occurrence of a “trickster” figure: godlike in his powers, humanlike in his imperfections. Amongst eastern peoples this figure was seen as a coyote --a kind of wild dog.</a:t>
            </a:r>
            <a:endParaRPr lang="zh-CN" altLang="en-US" dirty="0" smtClean="0">
              <a:latin typeface="Times New Roman" pitchFamily="18" charset="0"/>
              <a:cs typeface="Times New Roman" pitchFamily="18" charset="0"/>
            </a:endParaRPr>
          </a:p>
          <a:p>
            <a:endParaRPr lang="zh-CN" altLang="en-US" dirty="0"/>
          </a:p>
        </p:txBody>
      </p:sp>
      <p:pic>
        <p:nvPicPr>
          <p:cNvPr id="7" name="Content Placeholder 6" descr="Coyote in a canoe.png"/>
          <p:cNvPicPr>
            <a:picLocks noGrp="1" noChangeAspect="1"/>
          </p:cNvPicPr>
          <p:nvPr>
            <p:ph sz="half" idx="2"/>
          </p:nvPr>
        </p:nvPicPr>
        <p:blipFill>
          <a:blip r:embed="rId2"/>
          <a:stretch>
            <a:fillRect/>
          </a:stretch>
        </p:blipFill>
        <p:spPr>
          <a:xfrm>
            <a:off x="4305672" y="1342632"/>
            <a:ext cx="3766790" cy="494388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Native Canadian Mythology</a:t>
            </a:r>
            <a:endParaRPr lang="zh-CN" altLang="en-US" sz="3200" dirty="0"/>
          </a:p>
        </p:txBody>
      </p:sp>
      <p:sp>
        <p:nvSpPr>
          <p:cNvPr id="3" name="Content Placeholder 2"/>
          <p:cNvSpPr>
            <a:spLocks noGrp="1"/>
          </p:cNvSpPr>
          <p:nvPr>
            <p:ph sz="half" idx="1"/>
          </p:nvPr>
        </p:nvSpPr>
        <p:spPr>
          <a:xfrm flipH="1">
            <a:off x="4857752" y="1643050"/>
            <a:ext cx="3786214" cy="4483113"/>
          </a:xfrm>
        </p:spPr>
        <p:txBody>
          <a:bodyPr>
            <a:normAutofit fontScale="92500" lnSpcReduction="10000"/>
          </a:bodyPr>
          <a:lstStyle/>
          <a:p>
            <a:pPr>
              <a:buNone/>
            </a:pPr>
            <a:r>
              <a:rPr lang="en-US" dirty="0" smtClean="0">
                <a:latin typeface="Times New Roman" pitchFamily="18" charset="0"/>
                <a:cs typeface="Times New Roman" pitchFamily="18" charset="0"/>
              </a:rPr>
              <a:t>    In the west the trickster figure  was given the identity of a raven. The cunning trickster perhaps represents the way in which life both gives and takes away. The trickster often helps human beings but sometimes only to play a joke on them --or on the gods.</a:t>
            </a:r>
            <a:r>
              <a:rPr lang="zh-CN" altLang="en-US" dirty="0" smtClean="0">
                <a:latin typeface="Times New Roman" pitchFamily="18" charset="0"/>
                <a:cs typeface="Times New Roman" pitchFamily="18" charset="0"/>
              </a:rPr>
              <a:t> </a:t>
            </a:r>
            <a:endParaRPr lang="zh-CN" altLang="en-US" dirty="0">
              <a:latin typeface="Times New Roman" pitchFamily="18" charset="0"/>
              <a:cs typeface="Times New Roman" pitchFamily="18" charset="0"/>
            </a:endParaRPr>
          </a:p>
        </p:txBody>
      </p:sp>
      <p:pic>
        <p:nvPicPr>
          <p:cNvPr id="5" name="Content Placeholder 4" descr="raven.jpg"/>
          <p:cNvPicPr>
            <a:picLocks noGrp="1" noChangeAspect="1"/>
          </p:cNvPicPr>
          <p:nvPr>
            <p:ph sz="half" idx="2"/>
          </p:nvPr>
        </p:nvPicPr>
        <p:blipFill>
          <a:blip r:embed="rId2"/>
          <a:stretch>
            <a:fillRect/>
          </a:stretch>
        </p:blipFill>
        <p:spPr>
          <a:xfrm>
            <a:off x="571472" y="1643050"/>
            <a:ext cx="4357718" cy="464347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Early Colonial Literature</a:t>
            </a:r>
            <a:endParaRPr lang="zh-CN" altLang="en-US" sz="3200" dirty="0"/>
          </a:p>
        </p:txBody>
      </p:sp>
      <p:sp>
        <p:nvSpPr>
          <p:cNvPr id="5" name="Content Placeholder 4"/>
          <p:cNvSpPr>
            <a:spLocks noGrp="1"/>
          </p:cNvSpPr>
          <p:nvPr>
            <p:ph idx="1"/>
          </p:nvPr>
        </p:nvSpPr>
        <p:spPr>
          <a:xfrm>
            <a:off x="457200" y="1857364"/>
            <a:ext cx="8229600" cy="4268799"/>
          </a:xfrm>
        </p:spPr>
        <p:txBody>
          <a:bodyPr>
            <a:normAutofit/>
          </a:bodyPr>
          <a:lstStyle/>
          <a:p>
            <a:r>
              <a:rPr lang="en-US" sz="2800" dirty="0" smtClean="0">
                <a:latin typeface="Times New Roman" pitchFamily="18" charset="0"/>
                <a:cs typeface="Times New Roman" pitchFamily="18" charset="0"/>
              </a:rPr>
              <a:t>Early colonial literature in Canada has been described as an era of reporting: telling people back “home” what it was like out there on the edge of civilization. </a:t>
            </a:r>
          </a:p>
          <a:p>
            <a:r>
              <a:rPr lang="en-US" sz="2800" dirty="0" smtClean="0">
                <a:latin typeface="Times New Roman" pitchFamily="18" charset="0"/>
                <a:cs typeface="Times New Roman" pitchFamily="18" charset="0"/>
              </a:rPr>
              <a:t>Books published in that era took the form of journals or collections of letters, which often took the “wilderness” or the native peoples as their subject. </a:t>
            </a:r>
            <a:endParaRPr lang="zh-CN" altLang="en-US" sz="28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Early Colonial Literature</a:t>
            </a:r>
            <a:endParaRPr lang="zh-CN" altLang="en-US" sz="3200" dirty="0"/>
          </a:p>
        </p:txBody>
      </p:sp>
      <p:sp>
        <p:nvSpPr>
          <p:cNvPr id="5" name="Content Placeholder 4"/>
          <p:cNvSpPr>
            <a:spLocks noGrp="1"/>
          </p:cNvSpPr>
          <p:nvPr>
            <p:ph sz="half" idx="1"/>
          </p:nvPr>
        </p:nvSpPr>
        <p:spPr/>
        <p:txBody>
          <a:bodyPr>
            <a:normAutofit fontScale="92500" lnSpcReduction="10000"/>
          </a:bodyPr>
          <a:lstStyle/>
          <a:p>
            <a:pPr>
              <a:buNone/>
            </a:pP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book </a:t>
            </a:r>
            <a:r>
              <a:rPr lang="en-US" i="1" dirty="0" smtClean="0">
                <a:latin typeface="Times New Roman" pitchFamily="18" charset="0"/>
                <a:cs typeface="Times New Roman" pitchFamily="18" charset="0"/>
              </a:rPr>
              <a:t>Roughing It in the Bush</a:t>
            </a:r>
            <a:r>
              <a:rPr lang="en-US" dirty="0" smtClean="0">
                <a:latin typeface="Times New Roman" pitchFamily="18" charset="0"/>
                <a:cs typeface="Times New Roman" pitchFamily="18" charset="0"/>
              </a:rPr>
              <a:t> written by Susanna </a:t>
            </a:r>
            <a:r>
              <a:rPr lang="en-US" dirty="0" err="1" smtClean="0">
                <a:latin typeface="Times New Roman" pitchFamily="18" charset="0"/>
                <a:cs typeface="Times New Roman" pitchFamily="18" charset="0"/>
              </a:rPr>
              <a:t>Moodie</a:t>
            </a:r>
            <a:r>
              <a:rPr lang="en-US" dirty="0" smtClean="0">
                <a:latin typeface="Times New Roman" pitchFamily="18" charset="0"/>
                <a:cs typeface="Times New Roman" pitchFamily="18" charset="0"/>
              </a:rPr>
              <a:t> (1803-1885) would be a good example of such a description of the colonist’s experience in dealing with the harsh Canadian environment, surviving in the new world in which she found herself.</a:t>
            </a:r>
            <a:endParaRPr lang="zh-CN" altLang="en-US" dirty="0">
              <a:latin typeface="Times New Roman" pitchFamily="18" charset="0"/>
              <a:cs typeface="Times New Roman" pitchFamily="18" charset="0"/>
            </a:endParaRPr>
          </a:p>
        </p:txBody>
      </p:sp>
      <p:pic>
        <p:nvPicPr>
          <p:cNvPr id="7" name="Content Placeholder 6" descr="RoughingIt_for website.jpg"/>
          <p:cNvPicPr>
            <a:picLocks noGrp="1" noChangeAspect="1"/>
          </p:cNvPicPr>
          <p:nvPr>
            <p:ph sz="half" idx="2"/>
          </p:nvPr>
        </p:nvPicPr>
        <p:blipFill>
          <a:blip r:embed="rId2"/>
          <a:stretch>
            <a:fillRect/>
          </a:stretch>
        </p:blipFill>
        <p:spPr>
          <a:xfrm>
            <a:off x="4786314" y="1577186"/>
            <a:ext cx="3643338" cy="487917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r>
              <a:rPr lang="en-US" altLang="zh-CN" dirty="0" smtClean="0">
                <a:latin typeface="Times New Roman" pitchFamily="18" charset="0"/>
                <a:cs typeface="Times New Roman" pitchFamily="18" charset="0"/>
              </a:rPr>
              <a:t>III. The Literature of Nation-building</a:t>
            </a:r>
          </a:p>
        </p:txBody>
      </p:sp>
      <p:sp>
        <p:nvSpPr>
          <p:cNvPr id="5" name="Content Placeholder 4"/>
          <p:cNvSpPr>
            <a:spLocks noGrp="1"/>
          </p:cNvSpPr>
          <p:nvPr>
            <p:ph idx="1"/>
          </p:nvPr>
        </p:nvSpPr>
        <p:spPr/>
        <p:txBody>
          <a:bodyPr>
            <a:noAutofit/>
          </a:bodyPr>
          <a:lstStyle/>
          <a:p>
            <a:r>
              <a:rPr lang="en-US" sz="2400" dirty="0" smtClean="0">
                <a:latin typeface="Times New Roman" pitchFamily="18" charset="0"/>
                <a:cs typeface="Times New Roman" pitchFamily="18" charset="0"/>
              </a:rPr>
              <a:t>After confederation in 1867 Canada was inhabited by a people on the road to nationhood. This coincided with the era in which the modern world came into being, through rapid social change which occurred initially in the West, and rapidly spread throughout the world. </a:t>
            </a:r>
          </a:p>
          <a:p>
            <a:r>
              <a:rPr lang="en-US" sz="2400" dirty="0" smtClean="0">
                <a:latin typeface="Times New Roman" pitchFamily="18" charset="0"/>
                <a:cs typeface="Times New Roman" pitchFamily="18" charset="0"/>
              </a:rPr>
              <a:t>In one way this process was seen as the natural, logical outcome of events. </a:t>
            </a:r>
          </a:p>
          <a:p>
            <a:r>
              <a:rPr lang="en-US" sz="2400" dirty="0" smtClean="0">
                <a:latin typeface="Times New Roman" pitchFamily="18" charset="0"/>
                <a:cs typeface="Times New Roman" pitchFamily="18" charset="0"/>
              </a:rPr>
              <a:t>It was also the era of realism in literature, where plots were worked out in a coherent and predictable fashion, whereby the conclusion followed rationally from what went before, though much of the actual content might be romantic fantasy.</a:t>
            </a:r>
            <a:endParaRPr lang="zh-CN" altLang="en-US"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III. The Literature of Nation-building</a:t>
            </a:r>
            <a:endParaRPr lang="zh-CN" altLang="en-US" dirty="0"/>
          </a:p>
        </p:txBody>
      </p:sp>
      <p:sp>
        <p:nvSpPr>
          <p:cNvPr id="4" name="Content Placeholder 3"/>
          <p:cNvSpPr>
            <a:spLocks noGrp="1"/>
          </p:cNvSpPr>
          <p:nvPr>
            <p:ph sz="half" idx="1"/>
          </p:nvPr>
        </p:nvSpPr>
        <p:spPr>
          <a:xfrm>
            <a:off x="457200" y="1571612"/>
            <a:ext cx="3757610" cy="4554551"/>
          </a:xfrm>
        </p:spPr>
        <p:txBody>
          <a:bodyPr>
            <a:normAutofit fontScale="92500"/>
          </a:bodyPr>
          <a:lstStyle/>
          <a:p>
            <a:pPr>
              <a:buNone/>
            </a:pPr>
            <a:r>
              <a:rPr lang="en-US" sz="2400" dirty="0" smtClean="0">
                <a:latin typeface="Times New Roman" pitchFamily="18" charset="0"/>
                <a:cs typeface="Times New Roman" pitchFamily="18" charset="0"/>
              </a:rPr>
              <a:t>     Quebec’s difficult relationship with this nation-building process is perhaps seen in a novel like William Kirby’s </a:t>
            </a:r>
            <a:r>
              <a:rPr lang="en-US" sz="2400" i="1" dirty="0" smtClean="0">
                <a:latin typeface="Times New Roman" pitchFamily="18" charset="0"/>
                <a:cs typeface="Times New Roman" pitchFamily="18" charset="0"/>
              </a:rPr>
              <a:t>The Golden Dog</a:t>
            </a:r>
            <a:r>
              <a:rPr lang="en-US" sz="2400" dirty="0" smtClean="0">
                <a:latin typeface="Times New Roman" pitchFamily="18" charset="0"/>
                <a:cs typeface="Times New Roman" pitchFamily="18" charset="0"/>
              </a:rPr>
              <a:t>, a romantic historical novel set at the time of the fall of the French colony to the English, and concerning power struggles among that colony’s rulers.</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(Right: William Kirby, </a:t>
            </a:r>
            <a:r>
              <a:rPr lang="en-US" sz="2400" dirty="0" smtClean="0">
                <a:latin typeface="Times New Roman" pitchFamily="18" charset="0"/>
                <a:cs typeface="Times New Roman" pitchFamily="18" charset="0"/>
              </a:rPr>
              <a:t>1817-1906).</a:t>
            </a:r>
            <a:endParaRPr lang="zh-CN" altLang="en-US" sz="2400" dirty="0">
              <a:latin typeface="Times New Roman" pitchFamily="18" charset="0"/>
              <a:cs typeface="Times New Roman" pitchFamily="18" charset="0"/>
            </a:endParaRPr>
          </a:p>
        </p:txBody>
      </p:sp>
      <p:pic>
        <p:nvPicPr>
          <p:cNvPr id="6" name="Content Placeholder 5" descr="William_Kirby_1817-1906.jpg"/>
          <p:cNvPicPr>
            <a:picLocks noGrp="1" noChangeAspect="1"/>
          </p:cNvPicPr>
          <p:nvPr>
            <p:ph sz="half" idx="2"/>
          </p:nvPr>
        </p:nvPicPr>
        <p:blipFill>
          <a:blip r:embed="rId2"/>
          <a:stretch>
            <a:fillRect/>
          </a:stretch>
        </p:blipFill>
        <p:spPr>
          <a:xfrm>
            <a:off x="4786314" y="1604896"/>
            <a:ext cx="3357586" cy="476361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III. The Literature of Nation-building</a:t>
            </a:r>
            <a:endParaRPr lang="zh-CN" altLang="en-US" dirty="0"/>
          </a:p>
        </p:txBody>
      </p:sp>
      <p:sp>
        <p:nvSpPr>
          <p:cNvPr id="3" name="Content Placeholder 2"/>
          <p:cNvSpPr>
            <a:spLocks noGrp="1"/>
          </p:cNvSpPr>
          <p:nvPr>
            <p:ph sz="half" idx="1"/>
          </p:nvPr>
        </p:nvSpPr>
        <p:spPr>
          <a:xfrm flipH="1">
            <a:off x="4357686" y="1714488"/>
            <a:ext cx="4071966" cy="4411675"/>
          </a:xfrm>
        </p:spPr>
        <p:txBody>
          <a:bodyPr>
            <a:normAutofit/>
          </a:bodyPr>
          <a:lstStyle/>
          <a:p>
            <a:pPr>
              <a:buNone/>
            </a:pPr>
            <a:r>
              <a:rPr lang="en-US" sz="2000" dirty="0" smtClean="0">
                <a:latin typeface="Times New Roman" pitchFamily="18" charset="0"/>
                <a:cs typeface="Times New Roman" pitchFamily="18" charset="0"/>
              </a:rPr>
              <a:t>     Probably the most famous single work of Canadian literature, loved by readers all over the world, is the children’s story </a:t>
            </a:r>
            <a:r>
              <a:rPr lang="en-US" sz="2000" i="1" dirty="0" smtClean="0">
                <a:latin typeface="Times New Roman" pitchFamily="18" charset="0"/>
                <a:cs typeface="Times New Roman" pitchFamily="18" charset="0"/>
              </a:rPr>
              <a:t>Anne of Green Gables</a:t>
            </a:r>
            <a:r>
              <a:rPr lang="en-US" sz="2000" dirty="0" smtClean="0">
                <a:latin typeface="Times New Roman" pitchFamily="18" charset="0"/>
                <a:cs typeface="Times New Roman" pitchFamily="18" charset="0"/>
              </a:rPr>
              <a:t> written by Lucy Maud Montgomery (1874-1942). The author was born and raised on Prince Edward Island</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the novel tells the story of a redheaded orphan girl, Anne, and her adolescent predicaments in the idyllic setting of a small island town.</a:t>
            </a:r>
            <a:r>
              <a:rPr lang="zh-CN" altLang="en-US" sz="2000" dirty="0" smtClean="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pic>
        <p:nvPicPr>
          <p:cNvPr id="5" name="Content Placeholder 4" descr="Anne-of-Green-Gables-1.jpg"/>
          <p:cNvPicPr>
            <a:picLocks noGrp="1" noChangeAspect="1"/>
          </p:cNvPicPr>
          <p:nvPr>
            <p:ph sz="half" idx="2"/>
          </p:nvPr>
        </p:nvPicPr>
        <p:blipFill>
          <a:blip r:embed="rId2"/>
          <a:stretch>
            <a:fillRect/>
          </a:stretch>
        </p:blipFill>
        <p:spPr>
          <a:xfrm>
            <a:off x="1142976" y="1785926"/>
            <a:ext cx="3071834" cy="4607751"/>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III. The Literature of Nation-building</a:t>
            </a:r>
            <a:endParaRPr lang="zh-CN" altLang="en-US" dirty="0"/>
          </a:p>
        </p:txBody>
      </p:sp>
      <p:sp>
        <p:nvSpPr>
          <p:cNvPr id="3" name="Content Placeholder 2"/>
          <p:cNvSpPr>
            <a:spLocks noGrp="1"/>
          </p:cNvSpPr>
          <p:nvPr>
            <p:ph sz="half" idx="1"/>
          </p:nvPr>
        </p:nvSpPr>
        <p:spPr>
          <a:xfrm>
            <a:off x="457200" y="1643050"/>
            <a:ext cx="3829048" cy="4483113"/>
          </a:xfrm>
        </p:spPr>
        <p:txBody>
          <a:bodyPr>
            <a:normAutofit fontScale="77500" lnSpcReduction="20000"/>
          </a:bodyPr>
          <a:lstStyle/>
          <a:p>
            <a:pPr>
              <a:buNone/>
            </a:pPr>
            <a:r>
              <a:rPr lang="en-US" dirty="0" smtClean="0"/>
              <a:t>     </a:t>
            </a:r>
            <a:r>
              <a:rPr lang="en-US" dirty="0" smtClean="0">
                <a:latin typeface="Times New Roman" pitchFamily="18" charset="0"/>
                <a:cs typeface="Times New Roman" pitchFamily="18" charset="0"/>
              </a:rPr>
              <a:t>Duncan Campbell </a:t>
            </a:r>
            <a:r>
              <a:rPr lang="en-US" dirty="0" smtClean="0">
                <a:latin typeface="Times New Roman" pitchFamily="18" charset="0"/>
                <a:cs typeface="Times New Roman" pitchFamily="18" charset="0"/>
              </a:rPr>
              <a:t>Scott (1862-1947</a:t>
            </a:r>
            <a:r>
              <a:rPr lang="en-US" dirty="0" smtClean="0">
                <a:latin typeface="Times New Roman" pitchFamily="18" charset="0"/>
                <a:cs typeface="Times New Roman" pitchFamily="18" charset="0"/>
              </a:rPr>
              <a:t>) was a poet and short-story writer, a member of a group known as the "confederation" poets. His very modern short stories were psychologically realistic portrayals of the citizens of a small village in Quebec. That focus on individual psychology is an indication of a change in the cultural world from the relative certainties of the late 19th century to the questioning of the 20</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a:t>
            </a:r>
            <a:endParaRPr lang="zh-CN" altLang="en-US" dirty="0">
              <a:latin typeface="Times New Roman" pitchFamily="18" charset="0"/>
              <a:cs typeface="Times New Roman" pitchFamily="18" charset="0"/>
            </a:endParaRPr>
          </a:p>
        </p:txBody>
      </p:sp>
      <p:pic>
        <p:nvPicPr>
          <p:cNvPr id="5" name="Content Placeholder 4" descr="Duncan Campbell Scott.jpg"/>
          <p:cNvPicPr>
            <a:picLocks noGrp="1" noChangeAspect="1"/>
          </p:cNvPicPr>
          <p:nvPr>
            <p:ph sz="half" idx="2"/>
          </p:nvPr>
        </p:nvPicPr>
        <p:blipFill>
          <a:blip r:embed="rId2"/>
          <a:stretch>
            <a:fillRect/>
          </a:stretch>
        </p:blipFill>
        <p:spPr>
          <a:xfrm>
            <a:off x="4929189" y="1681202"/>
            <a:ext cx="3156693" cy="396237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r>
              <a:rPr lang="en-US" altLang="zh-CN" sz="4000" dirty="0" smtClean="0">
                <a:latin typeface="Times New Roman" pitchFamily="18" charset="0"/>
                <a:cs typeface="Times New Roman" pitchFamily="18" charset="0"/>
              </a:rPr>
              <a:t>IV. Canada in the Ascendant</a:t>
            </a:r>
          </a:p>
        </p:txBody>
      </p:sp>
      <p:sp>
        <p:nvSpPr>
          <p:cNvPr id="5" name="Content Placeholder 4"/>
          <p:cNvSpPr>
            <a:spLocks noGrp="1"/>
          </p:cNvSpPr>
          <p:nvPr>
            <p:ph sz="half" idx="1"/>
          </p:nvPr>
        </p:nvSpPr>
        <p:spPr/>
        <p:txBody>
          <a:bodyPr>
            <a:normAutofit/>
          </a:bodyPr>
          <a:lstStyle/>
          <a:p>
            <a:pPr>
              <a:buNone/>
            </a:pPr>
            <a:r>
              <a:rPr lang="en-US" sz="2400" dirty="0" smtClean="0">
                <a:latin typeface="Times New Roman" pitchFamily="18" charset="0"/>
                <a:cs typeface="Times New Roman" pitchFamily="18" charset="0"/>
              </a:rPr>
              <a:t>    Though Canada had had a high degree of independence from Britain for a while, it was not really until the Statute of Westminster in 1931 that Canadian nationhood became a fact, as it took its position as an equal and vigorous nation within the voluntary association</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of the British Commonwealth.</a:t>
            </a:r>
            <a:r>
              <a:rPr lang="zh-CN" altLang="en-US" sz="2400" dirty="0" smtClean="0">
                <a:latin typeface="Times New Roman" pitchFamily="18" charset="0"/>
                <a:cs typeface="Times New Roman" pitchFamily="18" charset="0"/>
              </a:rPr>
              <a:t> </a:t>
            </a:r>
          </a:p>
          <a:p>
            <a:endParaRPr lang="zh-CN" altLang="en-US" dirty="0"/>
          </a:p>
        </p:txBody>
      </p:sp>
      <p:pic>
        <p:nvPicPr>
          <p:cNvPr id="7" name="Content Placeholder 6" descr="The Statute of Westminster.jpg"/>
          <p:cNvPicPr>
            <a:picLocks noGrp="1" noChangeAspect="1"/>
          </p:cNvPicPr>
          <p:nvPr>
            <p:ph sz="half" idx="2"/>
          </p:nvPr>
        </p:nvPicPr>
        <p:blipFill>
          <a:blip r:embed="rId2"/>
          <a:stretch>
            <a:fillRect/>
          </a:stretch>
        </p:blipFill>
        <p:spPr>
          <a:xfrm>
            <a:off x="5008118" y="1600200"/>
            <a:ext cx="3318763"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latin typeface="Times New Roman" pitchFamily="18" charset="0"/>
                <a:cs typeface="Times New Roman" pitchFamily="18" charset="0"/>
              </a:rPr>
              <a:t>IV. Canada in the Ascendant</a:t>
            </a:r>
            <a:endParaRPr lang="zh-CN" altLang="en-US" dirty="0"/>
          </a:p>
        </p:txBody>
      </p:sp>
      <p:sp>
        <p:nvSpPr>
          <p:cNvPr id="3" name="Content Placeholder 2"/>
          <p:cNvSpPr>
            <a:spLocks noGrp="1"/>
          </p:cNvSpPr>
          <p:nvPr>
            <p:ph sz="half" idx="1"/>
          </p:nvPr>
        </p:nvSpPr>
        <p:spPr>
          <a:xfrm flipH="1">
            <a:off x="4214810" y="1571612"/>
            <a:ext cx="4429156" cy="4554551"/>
          </a:xfrm>
        </p:spPr>
        <p:txBody>
          <a:bodyPr>
            <a:normAutofit fontScale="92500" lnSpcReduction="10000"/>
          </a:bodyPr>
          <a:lstStyle/>
          <a:p>
            <a:pPr>
              <a:buNone/>
            </a:pPr>
            <a:r>
              <a:rPr lang="en-US" dirty="0" smtClean="0">
                <a:latin typeface="Times New Roman" pitchFamily="18" charset="0"/>
                <a:cs typeface="Times New Roman" pitchFamily="18" charset="0"/>
              </a:rPr>
              <a:t>    The Montreal Group was a circle of Canadian modernist writers formed in the mid-1920s at McGill University in Montreal, Quebec, which included Leon </a:t>
            </a:r>
            <a:r>
              <a:rPr lang="en-US" dirty="0" err="1" smtClean="0">
                <a:latin typeface="Times New Roman" pitchFamily="18" charset="0"/>
                <a:cs typeface="Times New Roman" pitchFamily="18" charset="0"/>
              </a:rPr>
              <a:t>Edel</a:t>
            </a:r>
            <a:r>
              <a:rPr lang="en-US" dirty="0" smtClean="0">
                <a:latin typeface="Times New Roman" pitchFamily="18" charset="0"/>
                <a:cs typeface="Times New Roman" pitchFamily="18" charset="0"/>
              </a:rPr>
              <a:t>, John </a:t>
            </a:r>
            <a:r>
              <a:rPr lang="en-US" dirty="0" err="1" smtClean="0">
                <a:latin typeface="Times New Roman" pitchFamily="18" charset="0"/>
                <a:cs typeface="Times New Roman" pitchFamily="18" charset="0"/>
              </a:rPr>
              <a:t>Glassco</a:t>
            </a:r>
            <a:r>
              <a:rPr lang="en-US" dirty="0" smtClean="0">
                <a:latin typeface="Times New Roman" pitchFamily="18" charset="0"/>
                <a:cs typeface="Times New Roman" pitchFamily="18" charset="0"/>
              </a:rPr>
              <a:t>, A.M. Klein, Leo Kennedy, F. R. Scott and A. J. M. Smith. The group especially championed the theory and practice of modernist poetry.</a:t>
            </a:r>
            <a:endParaRPr lang="zh-CN" altLang="en-US" dirty="0">
              <a:latin typeface="Times New Roman" pitchFamily="18" charset="0"/>
              <a:cs typeface="Times New Roman" pitchFamily="18" charset="0"/>
            </a:endParaRPr>
          </a:p>
        </p:txBody>
      </p:sp>
      <p:pic>
        <p:nvPicPr>
          <p:cNvPr id="5" name="Content Placeholder 4" descr="F.R. Scott.jpg"/>
          <p:cNvPicPr>
            <a:picLocks noGrp="1" noChangeAspect="1"/>
          </p:cNvPicPr>
          <p:nvPr>
            <p:ph sz="half" idx="2"/>
          </p:nvPr>
        </p:nvPicPr>
        <p:blipFill>
          <a:blip r:embed="rId2" cstate="print"/>
          <a:stretch>
            <a:fillRect/>
          </a:stretch>
        </p:blipFill>
        <p:spPr>
          <a:xfrm>
            <a:off x="928662" y="1571612"/>
            <a:ext cx="2986075"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i="1" dirty="0" smtClean="0">
                <a:latin typeface="Times New Roman" pitchFamily="18" charset="0"/>
                <a:cs typeface="Times New Roman" pitchFamily="18" charset="0"/>
              </a:rPr>
              <a:t>Canada </a:t>
            </a:r>
            <a:br>
              <a:rPr lang="en-US" altLang="zh-CN" i="1" dirty="0" smtClean="0">
                <a:latin typeface="Times New Roman" pitchFamily="18" charset="0"/>
                <a:cs typeface="Times New Roman" pitchFamily="18" charset="0"/>
              </a:rPr>
            </a:br>
            <a:r>
              <a:rPr lang="en-US" altLang="zh-CN" sz="4000" dirty="0" smtClean="0">
                <a:latin typeface="Times New Roman" pitchFamily="18" charset="0"/>
                <a:cs typeface="Times New Roman" pitchFamily="18" charset="0"/>
              </a:rPr>
              <a:t>Unit 21 Canadian Literature</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328602"/>
          </a:xfrm>
        </p:spPr>
        <p:txBody>
          <a:bodyPr>
            <a:normAutofit fontScale="55000" lnSpcReduction="20000"/>
          </a:bodyPr>
          <a:lstStyle/>
          <a:p>
            <a:endParaRPr lang="zh-CN" altLang="en-US" dirty="0"/>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2769" name="Object 1"/>
          <p:cNvGraphicFramePr>
            <a:graphicFrameLocks noChangeAspect="1"/>
          </p:cNvGraphicFramePr>
          <p:nvPr/>
        </p:nvGraphicFramePr>
        <p:xfrm>
          <a:off x="0" y="106363"/>
          <a:ext cx="9144000" cy="6858000"/>
        </p:xfrm>
        <a:graphic>
          <a:graphicData uri="http://schemas.openxmlformats.org/presentationml/2006/ole">
            <p:oleObj spid="_x0000_s32769" name="Slide" r:id="rId3" imgW="3619402" imgH="2714093" progId="PowerPoint.Slide.12">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IV. Canada in the Ascendant</a:t>
            </a:r>
            <a:endParaRPr lang="zh-CN" altLang="en-US" sz="4000" dirty="0"/>
          </a:p>
        </p:txBody>
      </p:sp>
      <p:pic>
        <p:nvPicPr>
          <p:cNvPr id="5" name="Content Placeholder 4" descr="mclennan.jpg"/>
          <p:cNvPicPr>
            <a:picLocks noGrp="1" noChangeAspect="1"/>
          </p:cNvPicPr>
          <p:nvPr>
            <p:ph sz="half" idx="1"/>
          </p:nvPr>
        </p:nvPicPr>
        <p:blipFill>
          <a:blip r:embed="rId2"/>
          <a:stretch>
            <a:fillRect/>
          </a:stretch>
        </p:blipFill>
        <p:spPr>
          <a:xfrm>
            <a:off x="971083" y="1600200"/>
            <a:ext cx="3010834" cy="4525963"/>
          </a:xfrm>
        </p:spPr>
      </p:pic>
      <p:sp>
        <p:nvSpPr>
          <p:cNvPr id="4" name="Content Placeholder 3"/>
          <p:cNvSpPr>
            <a:spLocks noGrp="1"/>
          </p:cNvSpPr>
          <p:nvPr>
            <p:ph sz="half" idx="2"/>
          </p:nvPr>
        </p:nvSpPr>
        <p:spPr>
          <a:xfrm>
            <a:off x="4357686" y="1643050"/>
            <a:ext cx="4071966" cy="4483113"/>
          </a:xfrm>
        </p:spPr>
        <p:txBody>
          <a:bodyPr>
            <a:normAutofit fontScale="85000" lnSpcReduction="10000"/>
          </a:bodyPr>
          <a:lstStyle/>
          <a:p>
            <a:pPr>
              <a:buNone/>
            </a:pPr>
            <a:r>
              <a:rPr lang="en-US" dirty="0" smtClean="0"/>
              <a:t>     </a:t>
            </a:r>
            <a:r>
              <a:rPr lang="en-US" dirty="0" smtClean="0">
                <a:latin typeface="Times New Roman" pitchFamily="18" charset="0"/>
                <a:cs typeface="Times New Roman" pitchFamily="18" charset="0"/>
              </a:rPr>
              <a:t>Hugh MacLennan (1907-1990): The relationship between French and English Canada was the subject of Hugh </a:t>
            </a:r>
            <a:r>
              <a:rPr lang="en-US" dirty="0" err="1" smtClean="0">
                <a:latin typeface="Times New Roman" pitchFamily="18" charset="0"/>
                <a:cs typeface="Times New Roman" pitchFamily="18" charset="0"/>
              </a:rPr>
              <a:t>Maclennan</a:t>
            </a:r>
            <a:r>
              <a:rPr lang="en-US" i="1" dirty="0" err="1"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a:t>
            </a:r>
            <a:r>
              <a:rPr lang="en-US" dirty="0" smtClean="0">
                <a:latin typeface="Times New Roman" pitchFamily="18" charset="0"/>
                <a:cs typeface="Times New Roman" pitchFamily="18" charset="0"/>
              </a:rPr>
              <a:t> 1945 novel </a:t>
            </a:r>
            <a:r>
              <a:rPr lang="en-US" i="1" dirty="0" smtClean="0">
                <a:latin typeface="Times New Roman" pitchFamily="18" charset="0"/>
                <a:cs typeface="Times New Roman" pitchFamily="18" charset="0"/>
              </a:rPr>
              <a:t>The Two Solitudes</a:t>
            </a:r>
            <a:r>
              <a:rPr lang="en-US" dirty="0" smtClean="0">
                <a:latin typeface="Times New Roman" pitchFamily="18" charset="0"/>
                <a:cs typeface="Times New Roman" pitchFamily="18" charset="0"/>
              </a:rPr>
              <a:t>, which described an English professor, whose wife is dying of cancer in a Montreal hospital. The title refers to the separateness of Canada’s two main ethnic groups.</a:t>
            </a:r>
            <a:endParaRPr lang="zh-CN" alt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IV. Canada in the Ascendant</a:t>
            </a:r>
            <a:endParaRPr lang="zh-CN" altLang="en-US" sz="4000" dirty="0"/>
          </a:p>
        </p:txBody>
      </p:sp>
      <p:sp>
        <p:nvSpPr>
          <p:cNvPr id="3" name="Content Placeholder 2"/>
          <p:cNvSpPr>
            <a:spLocks noGrp="1"/>
          </p:cNvSpPr>
          <p:nvPr>
            <p:ph sz="half" idx="1"/>
          </p:nvPr>
        </p:nvSpPr>
        <p:spPr>
          <a:xfrm>
            <a:off x="457200" y="1643050"/>
            <a:ext cx="3829048" cy="4483113"/>
          </a:xfrm>
        </p:spPr>
        <p:txBody>
          <a:bodyPr>
            <a:normAutofit fontScale="92500" lnSpcReduction="20000"/>
          </a:bodyPr>
          <a:lstStyle/>
          <a:p>
            <a:pPr>
              <a:buNone/>
            </a:pPr>
            <a:r>
              <a:rPr lang="en-US" sz="2400" dirty="0" smtClean="0"/>
              <a:t>     </a:t>
            </a:r>
            <a:r>
              <a:rPr lang="en-US" sz="2400" dirty="0" smtClean="0">
                <a:latin typeface="Times New Roman" pitchFamily="18" charset="0"/>
                <a:cs typeface="Times New Roman" pitchFamily="18" charset="0"/>
              </a:rPr>
              <a:t>William Davies (1913 – 1995) was a Canadian novelist, playwright, critic, journalist, and professor. He was one of Canada's best known and most popular authors</a:t>
            </a:r>
            <a:r>
              <a:rPr lang="en-US" altLang="zh-CN" sz="2400" dirty="0" smtClean="0">
                <a:latin typeface="Times New Roman" pitchFamily="18" charset="0"/>
                <a:cs typeface="Times New Roman" pitchFamily="18" charset="0"/>
              </a:rPr>
              <a:t>. One of his major themes is the search for one's identity and the need to justify one's existence. In his </a:t>
            </a:r>
            <a:r>
              <a:rPr lang="en-US" altLang="zh-CN" sz="2400" i="1" dirty="0" smtClean="0">
                <a:latin typeface="Times New Roman" pitchFamily="18" charset="0"/>
                <a:cs typeface="Times New Roman" pitchFamily="18" charset="0"/>
              </a:rPr>
              <a:t>Fifth Business</a:t>
            </a:r>
            <a:r>
              <a:rPr lang="en-US" altLang="zh-CN" sz="2400" dirty="0" smtClean="0">
                <a:latin typeface="Times New Roman" pitchFamily="18" charset="0"/>
                <a:cs typeface="Times New Roman" pitchFamily="18" charset="0"/>
              </a:rPr>
              <a:t>, the main character Dunstan Ramsay searches for a new identity by leaving his old town of Deptford.</a:t>
            </a:r>
          </a:p>
          <a:p>
            <a:endParaRPr lang="zh-CN" altLang="en-US" dirty="0"/>
          </a:p>
        </p:txBody>
      </p:sp>
      <p:pic>
        <p:nvPicPr>
          <p:cNvPr id="5" name="Content Placeholder 4" descr="Robertson Davies.jpg"/>
          <p:cNvPicPr>
            <a:picLocks noGrp="1" noChangeAspect="1"/>
          </p:cNvPicPr>
          <p:nvPr>
            <p:ph sz="half" idx="2"/>
          </p:nvPr>
        </p:nvPicPr>
        <p:blipFill>
          <a:blip r:embed="rId2"/>
          <a:stretch>
            <a:fillRect/>
          </a:stretch>
        </p:blipFill>
        <p:spPr>
          <a:xfrm>
            <a:off x="4714876" y="1571612"/>
            <a:ext cx="3513005" cy="4408821"/>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IV. Canada in the Ascendant</a:t>
            </a:r>
            <a:endParaRPr lang="zh-CN" altLang="en-US" sz="4000" dirty="0"/>
          </a:p>
        </p:txBody>
      </p:sp>
      <p:pic>
        <p:nvPicPr>
          <p:cNvPr id="5" name="Content Placeholder 4" descr="allen_ted_250.jpg"/>
          <p:cNvPicPr>
            <a:picLocks noGrp="1" noChangeAspect="1"/>
          </p:cNvPicPr>
          <p:nvPr>
            <p:ph sz="half" idx="1"/>
          </p:nvPr>
        </p:nvPicPr>
        <p:blipFill>
          <a:blip r:embed="rId2"/>
          <a:stretch>
            <a:fillRect/>
          </a:stretch>
        </p:blipFill>
        <p:spPr>
          <a:xfrm>
            <a:off x="712634" y="1643051"/>
            <a:ext cx="3373575" cy="4462400"/>
          </a:xfrm>
        </p:spPr>
      </p:pic>
      <p:sp>
        <p:nvSpPr>
          <p:cNvPr id="4" name="Content Placeholder 3"/>
          <p:cNvSpPr>
            <a:spLocks noGrp="1"/>
          </p:cNvSpPr>
          <p:nvPr>
            <p:ph sz="half" idx="2"/>
          </p:nvPr>
        </p:nvSpPr>
        <p:spPr/>
        <p:txBody>
          <a:bodyPr>
            <a:normAutofit fontScale="92500" lnSpcReduction="20000"/>
          </a:bodyPr>
          <a:lstStyle/>
          <a:p>
            <a:pPr>
              <a:buNone/>
            </a:pPr>
            <a:r>
              <a:rPr lang="en-US" dirty="0" smtClean="0"/>
              <a:t>    </a:t>
            </a:r>
            <a:r>
              <a:rPr lang="en-US" dirty="0" smtClean="0">
                <a:latin typeface="Times New Roman" pitchFamily="18" charset="0"/>
                <a:cs typeface="Times New Roman" pitchFamily="18" charset="0"/>
              </a:rPr>
              <a:t>Ted Allan (1916-1995) wrote a novel based on his experience as a volunteer in Spain called </a:t>
            </a:r>
            <a:r>
              <a:rPr lang="en-US" i="1" dirty="0" smtClean="0">
                <a:latin typeface="Times New Roman" pitchFamily="18" charset="0"/>
                <a:cs typeface="Times New Roman" pitchFamily="18" charset="0"/>
              </a:rPr>
              <a:t>This Time a Better Earth</a:t>
            </a:r>
            <a:r>
              <a:rPr lang="en-US" dirty="0" smtClean="0">
                <a:latin typeface="Times New Roman" pitchFamily="18" charset="0"/>
                <a:cs typeface="Times New Roman" pitchFamily="18" charset="0"/>
              </a:rPr>
              <a:t>. He served there with another young Canadian, a doctor called Norman Bethune, and later wrote his biography </a:t>
            </a:r>
            <a:r>
              <a:rPr lang="en-US" i="1" dirty="0" smtClean="0">
                <a:latin typeface="Times New Roman" pitchFamily="18" charset="0"/>
                <a:cs typeface="Times New Roman" pitchFamily="18" charset="0"/>
              </a:rPr>
              <a:t>The Scalpel</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The Sword</a:t>
            </a:r>
            <a:r>
              <a:rPr lang="en-US" dirty="0" smtClean="0">
                <a:latin typeface="Times New Roman" pitchFamily="18" charset="0"/>
                <a:cs typeface="Times New Roman" pitchFamily="18" charset="0"/>
              </a:rPr>
              <a:t> including the period of Bethune’s activities in China with Mao Zedong.</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r>
              <a:rPr lang="en-US" altLang="zh-CN" dirty="0" smtClean="0">
                <a:latin typeface="Times New Roman" pitchFamily="18" charset="0"/>
                <a:cs typeface="Times New Roman" pitchFamily="18" charset="0"/>
              </a:rPr>
              <a:t>V. Canadian Literature in the Modern World</a:t>
            </a:r>
            <a:endParaRPr lang="zh-CN" altLang="en-US"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fontScale="70000" lnSpcReduction="20000"/>
          </a:bodyPr>
          <a:lstStyle/>
          <a:p>
            <a:r>
              <a:rPr lang="en-US" dirty="0" smtClean="0">
                <a:latin typeface="Times New Roman" pitchFamily="18" charset="0"/>
                <a:cs typeface="Times New Roman" pitchFamily="18" charset="0"/>
              </a:rPr>
              <a:t>Canada’s most famous and successful writers have appeared in the post-WWII period. </a:t>
            </a:r>
          </a:p>
          <a:p>
            <a:r>
              <a:rPr lang="en-US" dirty="0" smtClean="0">
                <a:latin typeface="Times New Roman" pitchFamily="18" charset="0"/>
                <a:cs typeface="Times New Roman" pitchFamily="18" charset="0"/>
              </a:rPr>
              <a:t>Canada finished the war as a confident, wealthy and influential nation, and played a major role in building postwar international institutions. </a:t>
            </a:r>
          </a:p>
          <a:p>
            <a:r>
              <a:rPr lang="en-US" dirty="0" smtClean="0">
                <a:latin typeface="Times New Roman" pitchFamily="18" charset="0"/>
                <a:cs typeface="Times New Roman" pitchFamily="18" charset="0"/>
              </a:rPr>
              <a:t>Canadian nationhood was no longer in doubt from an outside perspective, but from the inside the nature of that nation and the strength of its institutions remained somewhat in question. </a:t>
            </a:r>
          </a:p>
          <a:p>
            <a:r>
              <a:rPr lang="en-US" altLang="zh-CN" dirty="0" smtClean="0">
                <a:latin typeface="Times New Roman" pitchFamily="18" charset="0"/>
                <a:cs typeface="Times New Roman" pitchFamily="18" charset="0"/>
              </a:rPr>
              <a:t>Canada’s dominant cultures were originally British and French, as well as aboriginal. After Prime Minister Trudeau’s “Announcement of the Implementation of a Policy of Multiculturalism within a Bilingual Framework,” in 1971, the country’s literature has diversified, influenced by international immigration. </a:t>
            </a:r>
          </a:p>
          <a:p>
            <a:r>
              <a:rPr lang="en-US" dirty="0" smtClean="0">
                <a:latin typeface="Times New Roman" pitchFamily="18" charset="0"/>
                <a:cs typeface="Times New Roman" pitchFamily="18" charset="0"/>
              </a:rPr>
              <a:t>Ethnic, region and gender were the topics modern Canadian literature investigated in a process of self-analysis.</a:t>
            </a:r>
            <a:endParaRPr lang="zh-CN" alt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Some of the Major Canadian Writers of the Modern Period </a:t>
            </a:r>
            <a:endParaRPr lang="zh-CN" altLang="en-US" sz="3200"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1643050"/>
            <a:ext cx="4114800" cy="4572032"/>
          </a:xfrm>
        </p:spPr>
        <p:txBody>
          <a:bodyPr>
            <a:noAutofit/>
          </a:bodyPr>
          <a:lstStyle/>
          <a:p>
            <a:pPr>
              <a:buNone/>
            </a:pPr>
            <a:r>
              <a:rPr lang="en-US" sz="2000" dirty="0" smtClean="0"/>
              <a:t>      </a:t>
            </a:r>
            <a:r>
              <a:rPr lang="en-US" sz="2000" dirty="0" smtClean="0">
                <a:latin typeface="Times New Roman" pitchFamily="18" charset="0"/>
                <a:cs typeface="Times New Roman" pitchFamily="18" charset="0"/>
              </a:rPr>
              <a:t>Margaret Atwood, (1939-), is a Canadian poet, novelist, literary critic, essayist, and environmental activist. She is best known for her work as a novelist, and she  has also published fifteen books of poetry. Many of her poems have been inspired by myths and fairy tales. Her major work includes</a:t>
            </a:r>
            <a:r>
              <a:rPr lang="en-US" sz="2000" i="1" dirty="0" smtClean="0">
                <a:latin typeface="Times New Roman" pitchFamily="18" charset="0"/>
                <a:cs typeface="Times New Roman" pitchFamily="18" charset="0"/>
              </a:rPr>
              <a:t> Life Before Man</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The Handmaid’s Tale</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Cat’s Eye</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The Robber Bride</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Alias Grace</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,The Blind Assassin, Oryx and Brake, The Year of the Flood, and </a:t>
            </a:r>
            <a:r>
              <a:rPr lang="en-US" sz="2000" i="1" dirty="0" err="1" smtClean="0">
                <a:latin typeface="Times New Roman" pitchFamily="18" charset="0"/>
                <a:cs typeface="Times New Roman" pitchFamily="18" charset="0"/>
              </a:rPr>
              <a:t>MaddAddam</a:t>
            </a:r>
            <a:r>
              <a:rPr lang="en-US" sz="2000" dirty="0" smtClean="0">
                <a:latin typeface="Times New Roman" pitchFamily="18" charset="0"/>
                <a:cs typeface="Times New Roman" pitchFamily="18" charset="0"/>
              </a:rPr>
              <a:t>.</a:t>
            </a:r>
            <a:endParaRPr lang="zh-CN" alt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endParaRPr lang="zh-CN" altLang="en-US" sz="2000" dirty="0" smtClean="0">
              <a:latin typeface="Times New Roman" pitchFamily="18" charset="0"/>
              <a:cs typeface="Times New Roman" pitchFamily="18" charset="0"/>
            </a:endParaRPr>
          </a:p>
          <a:p>
            <a:endParaRPr lang="zh-CN" altLang="en-US" sz="2000" dirty="0"/>
          </a:p>
        </p:txBody>
      </p:sp>
      <p:pic>
        <p:nvPicPr>
          <p:cNvPr id="6" name="Content Placeholder 5" descr="Margaret_Atwood in 2006.jpg"/>
          <p:cNvPicPr>
            <a:picLocks noGrp="1" noChangeAspect="1"/>
          </p:cNvPicPr>
          <p:nvPr>
            <p:ph sz="half" idx="2"/>
          </p:nvPr>
        </p:nvPicPr>
        <p:blipFill>
          <a:blip r:embed="rId2"/>
          <a:stretch>
            <a:fillRect/>
          </a:stretch>
        </p:blipFill>
        <p:spPr>
          <a:xfrm>
            <a:off x="4904219" y="1643050"/>
            <a:ext cx="3517741" cy="442915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200" dirty="0" smtClean="0">
                <a:latin typeface="Times New Roman" pitchFamily="18" charset="0"/>
                <a:cs typeface="Times New Roman" pitchFamily="18" charset="0"/>
              </a:rPr>
              <a:t>Some of the Major Canadian Writers of the Modern Period </a:t>
            </a:r>
            <a:endParaRPr lang="zh-CN" altLang="en-US" sz="3200" dirty="0"/>
          </a:p>
        </p:txBody>
      </p:sp>
      <p:pic>
        <p:nvPicPr>
          <p:cNvPr id="5" name="Content Placeholder 4" descr="mlaurence.jpg"/>
          <p:cNvPicPr>
            <a:picLocks noGrp="1" noChangeAspect="1"/>
          </p:cNvPicPr>
          <p:nvPr>
            <p:ph sz="half" idx="1"/>
          </p:nvPr>
        </p:nvPicPr>
        <p:blipFill>
          <a:blip r:embed="rId2"/>
          <a:stretch>
            <a:fillRect/>
          </a:stretch>
        </p:blipFill>
        <p:spPr>
          <a:xfrm>
            <a:off x="1026983" y="1560800"/>
            <a:ext cx="3259265" cy="4510117"/>
          </a:xfrm>
        </p:spPr>
      </p:pic>
      <p:sp>
        <p:nvSpPr>
          <p:cNvPr id="4" name="Content Placeholder 3"/>
          <p:cNvSpPr>
            <a:spLocks noGrp="1"/>
          </p:cNvSpPr>
          <p:nvPr>
            <p:ph sz="half" idx="2"/>
          </p:nvPr>
        </p:nvSpPr>
        <p:spPr/>
        <p:txBody>
          <a:bodyPr>
            <a:normAutofit fontScale="70000" lnSpcReduction="20000"/>
          </a:bodyPr>
          <a:lstStyle/>
          <a:p>
            <a:pPr>
              <a:buNone/>
            </a:pPr>
            <a:r>
              <a:rPr lang="en-US" dirty="0" smtClean="0"/>
              <a:t>      </a:t>
            </a:r>
            <a:r>
              <a:rPr lang="en-US" dirty="0" smtClean="0">
                <a:latin typeface="Times New Roman" pitchFamily="18" charset="0"/>
                <a:cs typeface="Times New Roman" pitchFamily="18" charset="0"/>
              </a:rPr>
              <a:t>Margaret Laurence (1926-1987) was a Canadian novelist and short story writer, and one of the major figures in Canadian literature. She effectively portrays the arrival of successive waves of settlers: Native, Scots, English, Irish, Asian, thus challenging the emphasis of Canadian culture on dealing with the "two solitudes" (French and English) and emphasizing instead a more complicated mix of cultures. Her major books include</a:t>
            </a:r>
            <a:r>
              <a:rPr lang="en-US" i="1" dirty="0" smtClean="0">
                <a:latin typeface="Times New Roman" pitchFamily="18" charset="0"/>
                <a:cs typeface="Times New Roman" pitchFamily="18" charset="0"/>
              </a:rPr>
              <a:t> This Side Jordan</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The Stone Angel</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 Jest of God</a:t>
            </a:r>
            <a:r>
              <a:rPr lang="en-US" dirty="0" smtClean="0">
                <a:latin typeface="Times New Roman" pitchFamily="18" charset="0"/>
                <a:cs typeface="Times New Roman" pitchFamily="18" charset="0"/>
              </a:rPr>
              <a:t>, and </a:t>
            </a:r>
            <a:r>
              <a:rPr lang="en-US" i="1" dirty="0" smtClean="0">
                <a:latin typeface="Times New Roman" pitchFamily="18" charset="0"/>
                <a:cs typeface="Times New Roman" pitchFamily="18" charset="0"/>
              </a:rPr>
              <a:t>The Diviners</a:t>
            </a:r>
            <a:r>
              <a:rPr lang="en-US" dirty="0" smtClean="0">
                <a:latin typeface="Times New Roman" pitchFamily="18" charset="0"/>
                <a:cs typeface="Times New Roman" pitchFamily="18" charset="0"/>
              </a:rPr>
              <a:t>. </a:t>
            </a:r>
            <a:endParaRPr lang="zh-CN" altLang="en-US"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200" dirty="0" smtClean="0">
                <a:latin typeface="Times New Roman" pitchFamily="18" charset="0"/>
                <a:cs typeface="Times New Roman" pitchFamily="18" charset="0"/>
              </a:rPr>
              <a:t>Some of the Major Canadian Writers of the Modern Period </a:t>
            </a:r>
            <a:endParaRPr lang="zh-CN" altLang="en-US" sz="3200" dirty="0"/>
          </a:p>
        </p:txBody>
      </p:sp>
      <p:sp>
        <p:nvSpPr>
          <p:cNvPr id="3" name="Content Placeholder 2"/>
          <p:cNvSpPr>
            <a:spLocks noGrp="1"/>
          </p:cNvSpPr>
          <p:nvPr>
            <p:ph sz="half" idx="1"/>
          </p:nvPr>
        </p:nvSpPr>
        <p:spPr>
          <a:xfrm>
            <a:off x="457200" y="1571612"/>
            <a:ext cx="2471726" cy="4554551"/>
          </a:xfrm>
        </p:spPr>
        <p:txBody>
          <a:bodyPr>
            <a:normAutofit/>
          </a:bodyPr>
          <a:lstStyle/>
          <a:p>
            <a:pPr>
              <a:buNone/>
            </a:pPr>
            <a:r>
              <a:rPr lang="en-US" i="1" dirty="0" smtClean="0"/>
              <a:t>    </a:t>
            </a:r>
            <a:r>
              <a:rPr lang="en-US" sz="2400" dirty="0" smtClean="0">
                <a:latin typeface="Times New Roman" pitchFamily="18" charset="0"/>
                <a:cs typeface="Times New Roman" pitchFamily="18" charset="0"/>
              </a:rPr>
              <a:t>Margaret Laurence’s novel </a:t>
            </a:r>
            <a:r>
              <a:rPr lang="en-US" sz="2400" i="1" dirty="0" smtClean="0">
                <a:latin typeface="Times New Roman" pitchFamily="18" charset="0"/>
                <a:cs typeface="Times New Roman" pitchFamily="18" charset="0"/>
              </a:rPr>
              <a:t>A Jest of God </a:t>
            </a:r>
            <a:r>
              <a:rPr lang="en-US" sz="2400" dirty="0" smtClean="0">
                <a:latin typeface="Times New Roman" pitchFamily="18" charset="0"/>
                <a:cs typeface="Times New Roman" pitchFamily="18" charset="0"/>
              </a:rPr>
              <a:t>was made into a movie directed by</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Paul Newman</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 famous American movie star, in 1968. </a:t>
            </a:r>
            <a:endParaRPr lang="zh-CN" altLang="en-US" sz="2400" dirty="0">
              <a:latin typeface="Times New Roman" pitchFamily="18" charset="0"/>
              <a:cs typeface="Times New Roman" pitchFamily="18" charset="0"/>
            </a:endParaRPr>
          </a:p>
        </p:txBody>
      </p:sp>
      <p:pic>
        <p:nvPicPr>
          <p:cNvPr id="5" name="Content Placeholder 4" descr="rachel-rachel-1968-tou-02-g.jpg"/>
          <p:cNvPicPr>
            <a:picLocks noGrp="1" noChangeAspect="1"/>
          </p:cNvPicPr>
          <p:nvPr>
            <p:ph sz="half" idx="2"/>
          </p:nvPr>
        </p:nvPicPr>
        <p:blipFill>
          <a:blip r:embed="rId2"/>
          <a:stretch>
            <a:fillRect/>
          </a:stretch>
        </p:blipFill>
        <p:spPr>
          <a:xfrm>
            <a:off x="3000375" y="1737987"/>
            <a:ext cx="5686425" cy="4293251"/>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200" dirty="0" smtClean="0">
                <a:latin typeface="Times New Roman" pitchFamily="18" charset="0"/>
                <a:cs typeface="Times New Roman" pitchFamily="18" charset="0"/>
              </a:rPr>
              <a:t>Some of the Major Canadian Writers of the Modern Period </a:t>
            </a:r>
            <a:endParaRPr lang="zh-CN" altLang="en-US" sz="3200" dirty="0">
              <a:latin typeface="Times New Roman" pitchFamily="18" charset="0"/>
              <a:cs typeface="Times New Roman" pitchFamily="18" charset="0"/>
            </a:endParaRPr>
          </a:p>
        </p:txBody>
      </p:sp>
      <p:sp>
        <p:nvSpPr>
          <p:cNvPr id="5" name="Content Placeholder 4"/>
          <p:cNvSpPr>
            <a:spLocks noGrp="1"/>
          </p:cNvSpPr>
          <p:nvPr>
            <p:ph idx="1"/>
          </p:nvPr>
        </p:nvSpPr>
        <p:spPr>
          <a:xfrm>
            <a:off x="457200" y="1714488"/>
            <a:ext cx="8229600" cy="4411675"/>
          </a:xfrm>
        </p:spPr>
        <p:txBody>
          <a:bodyPr>
            <a:normAutofit fontScale="55000" lnSpcReduction="20000"/>
          </a:bodyPr>
          <a:lstStyle/>
          <a:p>
            <a:pPr>
              <a:buNone/>
            </a:pPr>
            <a:r>
              <a:rPr lang="en-US" sz="38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Alice Munro (1931-) </a:t>
            </a:r>
          </a:p>
          <a:p>
            <a:r>
              <a:rPr lang="en-US" sz="3800" dirty="0" smtClean="0">
                <a:latin typeface="Times New Roman" pitchFamily="18" charset="0"/>
                <a:cs typeface="Times New Roman" pitchFamily="18" charset="0"/>
              </a:rPr>
              <a:t>She is a Canadian writer best known for her short stories. </a:t>
            </a:r>
          </a:p>
          <a:p>
            <a:r>
              <a:rPr lang="en-US" sz="3800" dirty="0" smtClean="0">
                <a:latin typeface="Times New Roman" pitchFamily="18" charset="0"/>
                <a:cs typeface="Times New Roman" pitchFamily="18" charset="0"/>
              </a:rPr>
              <a:t>She was awarded the 2013 Nobel Prize for Literature.</a:t>
            </a:r>
            <a:r>
              <a:rPr lang="zh-CN" altLang="en-US" sz="3800" dirty="0" smtClean="0">
                <a:latin typeface="Times New Roman" pitchFamily="18" charset="0"/>
                <a:cs typeface="Times New Roman" pitchFamily="18" charset="0"/>
              </a:rPr>
              <a:t> </a:t>
            </a:r>
            <a:endParaRPr lang="en-US" altLang="zh-CN" sz="3800" dirty="0" smtClean="0">
              <a:latin typeface="Times New Roman" pitchFamily="18" charset="0"/>
              <a:cs typeface="Times New Roman" pitchFamily="18" charset="0"/>
            </a:endParaRPr>
          </a:p>
          <a:p>
            <a:r>
              <a:rPr lang="en-US" altLang="zh-CN" sz="3800" dirty="0" smtClean="0">
                <a:latin typeface="Times New Roman" pitchFamily="18" charset="0"/>
                <a:cs typeface="Times New Roman" pitchFamily="18" charset="0"/>
              </a:rPr>
              <a:t>Her first book of short stories was published in 1968 and since then she has published fifteen more. </a:t>
            </a:r>
          </a:p>
          <a:p>
            <a:r>
              <a:rPr lang="en-US" altLang="zh-CN" sz="3800" dirty="0" smtClean="0">
                <a:latin typeface="Times New Roman" pitchFamily="18" charset="0"/>
                <a:cs typeface="Times New Roman" pitchFamily="18" charset="0"/>
              </a:rPr>
              <a:t>Her work frequently appears in magazines including </a:t>
            </a:r>
            <a:r>
              <a:rPr lang="en-US" altLang="zh-CN" sz="3800" i="1" dirty="0" smtClean="0">
                <a:latin typeface="Times New Roman" pitchFamily="18" charset="0"/>
                <a:cs typeface="Times New Roman" pitchFamily="18" charset="0"/>
              </a:rPr>
              <a:t>The New Yorker</a:t>
            </a:r>
            <a:r>
              <a:rPr lang="en-US" altLang="zh-CN" sz="3800" dirty="0" smtClean="0">
                <a:latin typeface="Times New Roman" pitchFamily="18" charset="0"/>
                <a:cs typeface="Times New Roman" pitchFamily="18" charset="0"/>
              </a:rPr>
              <a:t>, </a:t>
            </a:r>
            <a:r>
              <a:rPr lang="en-US" altLang="zh-CN" sz="3800" i="1" dirty="0" smtClean="0">
                <a:latin typeface="Times New Roman" pitchFamily="18" charset="0"/>
                <a:cs typeface="Times New Roman" pitchFamily="18" charset="0"/>
              </a:rPr>
              <a:t>The Atlantic Monthly</a:t>
            </a:r>
            <a:r>
              <a:rPr lang="en-US" altLang="zh-CN" sz="3800" dirty="0" smtClean="0">
                <a:latin typeface="Times New Roman" pitchFamily="18" charset="0"/>
                <a:cs typeface="Times New Roman" pitchFamily="18" charset="0"/>
              </a:rPr>
              <a:t>, and </a:t>
            </a:r>
            <a:r>
              <a:rPr lang="en-US" altLang="zh-CN" sz="3800" i="1" dirty="0" smtClean="0">
                <a:latin typeface="Times New Roman" pitchFamily="18" charset="0"/>
                <a:cs typeface="Times New Roman" pitchFamily="18" charset="0"/>
              </a:rPr>
              <a:t>The Paris Review</a:t>
            </a:r>
            <a:r>
              <a:rPr lang="en-US" altLang="zh-CN" sz="3800" dirty="0" smtClean="0">
                <a:latin typeface="Times New Roman" pitchFamily="18" charset="0"/>
                <a:cs typeface="Times New Roman" pitchFamily="18" charset="0"/>
              </a:rPr>
              <a:t>.</a:t>
            </a:r>
          </a:p>
          <a:p>
            <a:r>
              <a:rPr lang="en-US" altLang="zh-CN" sz="3800" dirty="0" smtClean="0">
                <a:latin typeface="Times New Roman" pitchFamily="18" charset="0"/>
                <a:cs typeface="Times New Roman" pitchFamily="18" charset="0"/>
              </a:rPr>
              <a:t>Her collections of short stories include </a:t>
            </a:r>
            <a:r>
              <a:rPr lang="en-US" altLang="zh-CN" sz="3800" i="1" dirty="0" smtClean="0">
                <a:latin typeface="Times New Roman" pitchFamily="18" charset="0"/>
                <a:cs typeface="Times New Roman" pitchFamily="18" charset="0"/>
              </a:rPr>
              <a:t>Dance of the Happy Shades</a:t>
            </a:r>
            <a:r>
              <a:rPr lang="en-US" altLang="zh-CN" sz="3800" dirty="0" smtClean="0">
                <a:latin typeface="Times New Roman" pitchFamily="18" charset="0"/>
                <a:cs typeface="Times New Roman" pitchFamily="18" charset="0"/>
              </a:rPr>
              <a:t>; </a:t>
            </a:r>
            <a:r>
              <a:rPr lang="en-US" altLang="zh-CN" sz="3800" i="1" dirty="0" smtClean="0">
                <a:latin typeface="Times New Roman" pitchFamily="18" charset="0"/>
                <a:cs typeface="Times New Roman" pitchFamily="18" charset="0"/>
              </a:rPr>
              <a:t>Something I’ve Been Meaning to Tell You</a:t>
            </a:r>
            <a:r>
              <a:rPr lang="en-US" altLang="zh-CN" sz="3800" dirty="0" smtClean="0">
                <a:latin typeface="Times New Roman" pitchFamily="18" charset="0"/>
                <a:cs typeface="Times New Roman" pitchFamily="18" charset="0"/>
              </a:rPr>
              <a:t>; </a:t>
            </a:r>
            <a:r>
              <a:rPr lang="en-US" altLang="zh-CN" sz="3800" i="1" dirty="0" smtClean="0">
                <a:latin typeface="Times New Roman" pitchFamily="18" charset="0"/>
                <a:cs typeface="Times New Roman" pitchFamily="18" charset="0"/>
              </a:rPr>
              <a:t>The Progress of Love</a:t>
            </a:r>
            <a:r>
              <a:rPr lang="en-US" altLang="zh-CN" sz="3800" dirty="0" smtClean="0">
                <a:latin typeface="Times New Roman" pitchFamily="18" charset="0"/>
                <a:cs typeface="Times New Roman" pitchFamily="18" charset="0"/>
              </a:rPr>
              <a:t>;</a:t>
            </a:r>
            <a:r>
              <a:rPr lang="zh-CN" altLang="en-US" sz="3800" i="1" dirty="0" smtClean="0">
                <a:latin typeface="Times New Roman" pitchFamily="18" charset="0"/>
                <a:cs typeface="Times New Roman" pitchFamily="18" charset="0"/>
              </a:rPr>
              <a:t> </a:t>
            </a:r>
            <a:r>
              <a:rPr lang="en-US" altLang="zh-CN" sz="3800" i="1" dirty="0" smtClean="0">
                <a:latin typeface="Times New Roman" pitchFamily="18" charset="0"/>
                <a:cs typeface="Times New Roman" pitchFamily="18" charset="0"/>
              </a:rPr>
              <a:t>Friend of My Youth</a:t>
            </a:r>
            <a:r>
              <a:rPr lang="en-US" altLang="zh-CN" sz="3800" dirty="0" smtClean="0">
                <a:latin typeface="Times New Roman" pitchFamily="18" charset="0"/>
                <a:cs typeface="Times New Roman" pitchFamily="18" charset="0"/>
              </a:rPr>
              <a:t>; </a:t>
            </a:r>
            <a:r>
              <a:rPr lang="en-US" altLang="zh-CN" sz="3800" i="1" dirty="0" smtClean="0">
                <a:latin typeface="Times New Roman" pitchFamily="18" charset="0"/>
                <a:cs typeface="Times New Roman" pitchFamily="18" charset="0"/>
              </a:rPr>
              <a:t>Open Secrets</a:t>
            </a:r>
            <a:r>
              <a:rPr lang="en-US" altLang="zh-CN" sz="3800" dirty="0" smtClean="0">
                <a:latin typeface="Times New Roman" pitchFamily="18" charset="0"/>
                <a:cs typeface="Times New Roman" pitchFamily="18" charset="0"/>
              </a:rPr>
              <a:t>; </a:t>
            </a:r>
            <a:r>
              <a:rPr lang="en-US" altLang="zh-CN" sz="3800" i="1" dirty="0" err="1" smtClean="0">
                <a:latin typeface="Times New Roman" pitchFamily="18" charset="0"/>
                <a:cs typeface="Times New Roman" pitchFamily="18" charset="0"/>
              </a:rPr>
              <a:t>Hateship</a:t>
            </a:r>
            <a:r>
              <a:rPr lang="en-US" altLang="zh-CN" sz="3800" i="1" dirty="0" smtClean="0">
                <a:latin typeface="Times New Roman" pitchFamily="18" charset="0"/>
                <a:cs typeface="Times New Roman" pitchFamily="18" charset="0"/>
              </a:rPr>
              <a:t>, Friendship, Courtship, </a:t>
            </a:r>
            <a:r>
              <a:rPr lang="en-US" altLang="zh-CN" sz="3800" i="1" dirty="0" err="1" smtClean="0">
                <a:latin typeface="Times New Roman" pitchFamily="18" charset="0"/>
                <a:cs typeface="Times New Roman" pitchFamily="18" charset="0"/>
              </a:rPr>
              <a:t>Loveship</a:t>
            </a:r>
            <a:r>
              <a:rPr lang="en-US" altLang="zh-CN" sz="3800" i="1" dirty="0" smtClean="0">
                <a:latin typeface="Times New Roman" pitchFamily="18" charset="0"/>
                <a:cs typeface="Times New Roman" pitchFamily="18" charset="0"/>
              </a:rPr>
              <a:t>, Marriage</a:t>
            </a:r>
            <a:r>
              <a:rPr lang="en-US" altLang="zh-CN" sz="3800" dirty="0" smtClean="0">
                <a:latin typeface="Times New Roman" pitchFamily="18" charset="0"/>
                <a:cs typeface="Times New Roman" pitchFamily="18" charset="0"/>
              </a:rPr>
              <a:t>; </a:t>
            </a:r>
            <a:r>
              <a:rPr lang="en-US" altLang="zh-CN" sz="3800" i="1" dirty="0" smtClean="0">
                <a:latin typeface="Times New Roman" pitchFamily="18" charset="0"/>
                <a:cs typeface="Times New Roman" pitchFamily="18" charset="0"/>
              </a:rPr>
              <a:t>Runaway</a:t>
            </a:r>
            <a:r>
              <a:rPr lang="en-US" altLang="zh-CN" sz="3800" dirty="0" smtClean="0">
                <a:latin typeface="Times New Roman" pitchFamily="18" charset="0"/>
                <a:cs typeface="Times New Roman" pitchFamily="18" charset="0"/>
              </a:rPr>
              <a:t>; and a novel, </a:t>
            </a:r>
            <a:r>
              <a:rPr lang="en-US" altLang="zh-CN" sz="3800" i="1" dirty="0" smtClean="0">
                <a:latin typeface="Times New Roman" pitchFamily="18" charset="0"/>
                <a:cs typeface="Times New Roman" pitchFamily="18" charset="0"/>
              </a:rPr>
              <a:t>Lives of Girls and Women</a:t>
            </a:r>
            <a:r>
              <a:rPr lang="en-US" altLang="zh-CN" sz="3800" dirty="0" smtClean="0">
                <a:latin typeface="Times New Roman" pitchFamily="18" charset="0"/>
                <a:cs typeface="Times New Roman" pitchFamily="18" charset="0"/>
              </a:rPr>
              <a:t>. </a:t>
            </a:r>
          </a:p>
          <a:p>
            <a:r>
              <a:rPr lang="en-US" altLang="zh-CN" sz="3800" dirty="0" smtClean="0">
                <a:latin typeface="Times New Roman" pitchFamily="18" charset="0"/>
                <a:cs typeface="Times New Roman" pitchFamily="18" charset="0"/>
              </a:rPr>
              <a:t>During her distinguished career she has been the recipient of many awards and prizes. Her stories have been translated into thirteen languages.</a:t>
            </a:r>
            <a:br>
              <a:rPr lang="en-US" altLang="zh-CN" sz="3800" dirty="0" smtClean="0">
                <a:latin typeface="Times New Roman" pitchFamily="18" charset="0"/>
                <a:cs typeface="Times New Roman" pitchFamily="18" charset="0"/>
              </a:rPr>
            </a:br>
            <a:endParaRPr lang="en-US" altLang="zh-CN" sz="38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Alice Munro</a:t>
            </a:r>
            <a:endParaRPr lang="zh-CN" altLang="en-US" sz="3200" dirty="0">
              <a:latin typeface="Times New Roman" pitchFamily="18" charset="0"/>
              <a:cs typeface="Times New Roman" pitchFamily="18" charset="0"/>
            </a:endParaRPr>
          </a:p>
        </p:txBody>
      </p:sp>
      <p:pic>
        <p:nvPicPr>
          <p:cNvPr id="12" name="Content Placeholder 11" descr="Alice-munro-graphic-584.png"/>
          <p:cNvPicPr>
            <a:picLocks noGrp="1" noChangeAspect="1"/>
          </p:cNvPicPr>
          <p:nvPr>
            <p:ph idx="1"/>
          </p:nvPr>
        </p:nvPicPr>
        <p:blipFill>
          <a:blip r:embed="rId2"/>
          <a:stretch>
            <a:fillRect/>
          </a:stretch>
        </p:blipFill>
        <p:spPr>
          <a:xfrm>
            <a:off x="642910" y="1500173"/>
            <a:ext cx="7929618" cy="4467199"/>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altLang="zh-CN" sz="3200" dirty="0" smtClean="0">
                <a:latin typeface="Times New Roman" pitchFamily="18" charset="0"/>
                <a:cs typeface="Times New Roman" pitchFamily="18" charset="0"/>
              </a:rPr>
              <a:t>Some of the Major Canadian Writers of the Modern Period </a:t>
            </a:r>
            <a:endParaRPr lang="zh-CN" altLang="en-US" sz="3200" dirty="0"/>
          </a:p>
        </p:txBody>
      </p:sp>
      <p:sp>
        <p:nvSpPr>
          <p:cNvPr id="5" name="Content Placeholder 4"/>
          <p:cNvSpPr>
            <a:spLocks noGrp="1"/>
          </p:cNvSpPr>
          <p:nvPr>
            <p:ph sz="half" idx="1"/>
          </p:nvPr>
        </p:nvSpPr>
        <p:spPr>
          <a:xfrm>
            <a:off x="642910" y="1785926"/>
            <a:ext cx="3286148" cy="4340237"/>
          </a:xfrm>
        </p:spPr>
        <p:txBody>
          <a:bodyPr>
            <a:normAutofit fontScale="92500" lnSpcReduction="20000"/>
          </a:bodyPr>
          <a:lstStyle/>
          <a:p>
            <a:pPr>
              <a:buNone/>
            </a:pPr>
            <a:r>
              <a:rPr lang="en-US" dirty="0" smtClean="0"/>
              <a:t>     </a:t>
            </a:r>
            <a:r>
              <a:rPr lang="en-US" sz="2400" dirty="0" smtClean="0">
                <a:latin typeface="Times New Roman" pitchFamily="18" charset="0"/>
                <a:cs typeface="Times New Roman" pitchFamily="18" charset="0"/>
              </a:rPr>
              <a:t>Michael Ondaatje (1943- ) was born in Sri Lanka, went to school in England and moved to Canada as a young man. He is best-known for his novel </a:t>
            </a:r>
            <a:r>
              <a:rPr lang="en-US" sz="2400" i="1" dirty="0" smtClean="0">
                <a:latin typeface="Times New Roman" pitchFamily="18" charset="0"/>
                <a:cs typeface="Times New Roman" pitchFamily="18" charset="0"/>
              </a:rPr>
              <a:t>The English Patient </a:t>
            </a:r>
            <a:r>
              <a:rPr lang="en-US" sz="2400" dirty="0" smtClean="0">
                <a:latin typeface="Times New Roman" pitchFamily="18" charset="0"/>
                <a:cs typeface="Times New Roman" pitchFamily="18" charset="0"/>
              </a:rPr>
              <a:t>set in the countries around the Mediterranean during WWII. The novel was made into a successful film in 1997. (Right: a scene from the film The English Patient.)</a:t>
            </a:r>
            <a:endParaRPr lang="zh-CN" altLang="en-US" sz="2400" dirty="0" smtClean="0">
              <a:latin typeface="Times New Roman" pitchFamily="18" charset="0"/>
              <a:cs typeface="Times New Roman" pitchFamily="18" charset="0"/>
            </a:endParaRPr>
          </a:p>
          <a:p>
            <a:endParaRPr lang="zh-CN" altLang="en-US" dirty="0"/>
          </a:p>
        </p:txBody>
      </p:sp>
      <p:pic>
        <p:nvPicPr>
          <p:cNvPr id="7" name="Content Placeholder 6" descr="The English Patient.jpg"/>
          <p:cNvPicPr>
            <a:picLocks noGrp="1" noChangeAspect="1"/>
          </p:cNvPicPr>
          <p:nvPr>
            <p:ph sz="half" idx="2"/>
          </p:nvPr>
        </p:nvPicPr>
        <p:blipFill>
          <a:blip r:embed="rId2" cstate="print"/>
          <a:stretch>
            <a:fillRect/>
          </a:stretch>
        </p:blipFill>
        <p:spPr>
          <a:xfrm>
            <a:off x="4755602" y="1643050"/>
            <a:ext cx="3190898" cy="478634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Quiz</a:t>
            </a:r>
            <a:endParaRPr lang="zh-CN" altLang="en-US" sz="4000"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   Give the English and a brief explanation for the following:</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1. </a:t>
            </a:r>
            <a:r>
              <a:rPr lang="zh-CN" altLang="en-US" sz="2800" dirty="0" smtClean="0">
                <a:latin typeface="Times New Roman" pitchFamily="18" charset="0"/>
                <a:cs typeface="Times New Roman" pitchFamily="18" charset="0"/>
              </a:rPr>
              <a:t>玛格丽特</a:t>
            </a:r>
            <a:r>
              <a:rPr lang="en-US" sz="2800" dirty="0" smtClean="0"/>
              <a:t>·</a:t>
            </a:r>
            <a:r>
              <a:rPr lang="zh-CN" altLang="en-US" sz="2800" dirty="0" smtClean="0"/>
              <a:t>阿特伍德</a:t>
            </a:r>
            <a:endParaRPr lang="en-US" altLang="zh-CN" sz="2800" dirty="0" smtClean="0"/>
          </a:p>
          <a:p>
            <a:pPr>
              <a:buNone/>
            </a:pPr>
            <a:r>
              <a:rPr lang="zh-CN" altLang="en-US" sz="2800" dirty="0">
                <a:latin typeface="Times New Roman" pitchFamily="18" charset="0"/>
                <a:cs typeface="Times New Roman" pitchFamily="18" charset="0"/>
              </a:rPr>
              <a:t> </a:t>
            </a:r>
            <a:r>
              <a:rPr lang="zh-CN" altLang="en-US" sz="28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2.</a:t>
            </a:r>
            <a:r>
              <a:rPr lang="zh-CN" altLang="en-US" sz="2800" dirty="0" smtClean="0">
                <a:latin typeface="Times New Roman" pitchFamily="18" charset="0"/>
                <a:cs typeface="Times New Roman" pitchFamily="18" charset="0"/>
              </a:rPr>
              <a:t> 现实主义文学</a:t>
            </a:r>
            <a:endParaRPr lang="en-US" altLang="zh-CN" sz="2800" dirty="0" smtClean="0">
              <a:latin typeface="Times New Roman" pitchFamily="18" charset="0"/>
              <a:cs typeface="Times New Roman" pitchFamily="18" charset="0"/>
            </a:endParaRPr>
          </a:p>
          <a:p>
            <a:pPr>
              <a:buNone/>
            </a:pPr>
            <a:r>
              <a:rPr lang="en-US" altLang="zh-CN" sz="2800" dirty="0" smtClean="0">
                <a:latin typeface="Times New Roman" pitchFamily="18" charset="0"/>
                <a:cs typeface="Times New Roman" pitchFamily="18" charset="0"/>
              </a:rPr>
              <a:t>    3. </a:t>
            </a:r>
            <a:r>
              <a:rPr lang="zh-CN" altLang="en-US" sz="2800" dirty="0" smtClean="0"/>
              <a:t>“蒙特利尔诗人小组”</a:t>
            </a:r>
            <a:endParaRPr lang="en-US" altLang="zh-CN" sz="2800" dirty="0" smtClean="0">
              <a:latin typeface="Times New Roman" pitchFamily="18" charset="0"/>
              <a:cs typeface="Times New Roman" pitchFamily="18" charset="0"/>
            </a:endParaRPr>
          </a:p>
          <a:p>
            <a:pPr>
              <a:buNone/>
            </a:pPr>
            <a:r>
              <a:rPr lang="zh-CN" altLang="en-US" sz="2800" dirty="0">
                <a:latin typeface="Times New Roman" pitchFamily="18" charset="0"/>
                <a:cs typeface="Times New Roman" pitchFamily="18" charset="0"/>
              </a:rPr>
              <a:t> </a:t>
            </a:r>
            <a:r>
              <a:rPr lang="zh-CN" altLang="en-US" sz="28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4.</a:t>
            </a:r>
            <a:r>
              <a:rPr lang="zh-CN" altLang="en-US" sz="2800" dirty="0" smtClean="0">
                <a:latin typeface="Times New Roman" pitchFamily="18" charset="0"/>
                <a:cs typeface="Times New Roman" pitchFamily="18" charset="0"/>
              </a:rPr>
              <a:t> 爱丽丝</a:t>
            </a:r>
            <a:r>
              <a:rPr lang="en-US" sz="2800" dirty="0" smtClean="0"/>
              <a:t>·</a:t>
            </a:r>
            <a:r>
              <a:rPr lang="zh-CN" altLang="en-US" sz="2800" dirty="0" smtClean="0"/>
              <a:t>门罗</a:t>
            </a:r>
            <a:endParaRPr lang="en-US" altLang="zh-CN" sz="2800" dirty="0" smtClean="0"/>
          </a:p>
          <a:p>
            <a:pPr>
              <a:buNone/>
            </a:pPr>
            <a:r>
              <a:rPr lang="zh-CN" altLang="en-US" sz="2800" dirty="0">
                <a:latin typeface="Times New Roman" pitchFamily="18" charset="0"/>
                <a:cs typeface="Times New Roman" pitchFamily="18" charset="0"/>
              </a:rPr>
              <a:t> </a:t>
            </a:r>
            <a:r>
              <a:rPr lang="zh-CN" altLang="en-US" sz="28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5.</a:t>
            </a:r>
            <a:r>
              <a:rPr lang="zh-CN" altLang="en-US" sz="2800" dirty="0" smtClean="0">
                <a:latin typeface="Times New Roman" pitchFamily="18" charset="0"/>
                <a:cs typeface="Times New Roman" pitchFamily="18" charset="0"/>
              </a:rPr>
              <a:t> 崔维新</a:t>
            </a:r>
            <a:endParaRPr lang="en-US" sz="2800" dirty="0" smtClean="0">
              <a:latin typeface="Times New Roman" pitchFamily="18" charset="0"/>
              <a:cs typeface="Times New Roman" pitchFamily="18" charset="0"/>
            </a:endParaRPr>
          </a:p>
          <a:p>
            <a:pPr>
              <a:buNone/>
            </a:pP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200" dirty="0" smtClean="0">
                <a:latin typeface="Times New Roman" pitchFamily="18" charset="0"/>
                <a:cs typeface="Times New Roman" pitchFamily="18" charset="0"/>
              </a:rPr>
              <a:t>Some of the Major Canadian Writers of the Modern Period </a:t>
            </a:r>
            <a:endParaRPr lang="zh-CN" altLang="en-US" sz="3200" dirty="0"/>
          </a:p>
        </p:txBody>
      </p:sp>
      <p:pic>
        <p:nvPicPr>
          <p:cNvPr id="5" name="Content Placeholder 4" descr="Wayson Choy.jpg"/>
          <p:cNvPicPr>
            <a:picLocks noGrp="1" noChangeAspect="1"/>
          </p:cNvPicPr>
          <p:nvPr>
            <p:ph sz="half" idx="1"/>
          </p:nvPr>
        </p:nvPicPr>
        <p:blipFill>
          <a:blip r:embed="rId2"/>
          <a:stretch>
            <a:fillRect/>
          </a:stretch>
        </p:blipFill>
        <p:spPr>
          <a:xfrm>
            <a:off x="779264" y="1600200"/>
            <a:ext cx="3394472" cy="4525963"/>
          </a:xfrm>
        </p:spPr>
      </p:pic>
      <p:sp>
        <p:nvSpPr>
          <p:cNvPr id="4" name="Content Placeholder 3"/>
          <p:cNvSpPr>
            <a:spLocks noGrp="1"/>
          </p:cNvSpPr>
          <p:nvPr>
            <p:ph sz="half" idx="2"/>
          </p:nvPr>
        </p:nvSpPr>
        <p:spPr/>
        <p:txBody>
          <a:bodyPr>
            <a:normAutofit fontScale="92500" lnSpcReduction="10000"/>
          </a:bodyPr>
          <a:lstStyle/>
          <a:p>
            <a:pPr>
              <a:buNone/>
            </a:pPr>
            <a:r>
              <a:rPr lang="en-US" altLang="zh-CN" dirty="0" smtClean="0">
                <a:latin typeface="Times New Roman" pitchFamily="18" charset="0"/>
                <a:cs typeface="Times New Roman" pitchFamily="18" charset="0"/>
              </a:rPr>
              <a:t>    </a:t>
            </a:r>
            <a:r>
              <a:rPr lang="en-US" altLang="zh-CN" sz="2400" dirty="0" err="1" smtClean="0">
                <a:latin typeface="Times New Roman" pitchFamily="18" charset="0"/>
                <a:cs typeface="Times New Roman" pitchFamily="18" charset="0"/>
              </a:rPr>
              <a:t>Wayson</a:t>
            </a:r>
            <a:r>
              <a:rPr lang="en-US" altLang="zh-CN" sz="2400" dirty="0" smtClean="0">
                <a:latin typeface="Times New Roman" pitchFamily="18" charset="0"/>
                <a:cs typeface="Times New Roman" pitchFamily="18" charset="0"/>
              </a:rPr>
              <a:t> Choy (</a:t>
            </a:r>
            <a:r>
              <a:rPr lang="zh-CN" altLang="en-US" sz="2400" dirty="0" smtClean="0">
                <a:latin typeface="Times New Roman" pitchFamily="18" charset="0"/>
                <a:cs typeface="Times New Roman" pitchFamily="18" charset="0"/>
              </a:rPr>
              <a:t>崔維新</a:t>
            </a:r>
            <a:r>
              <a:rPr lang="en-US" altLang="zh-CN" sz="2400" dirty="0" smtClean="0">
                <a:latin typeface="Times New Roman" pitchFamily="18" charset="0"/>
                <a:cs typeface="Times New Roman" pitchFamily="18" charset="0"/>
              </a:rPr>
              <a:t>)</a:t>
            </a:r>
          </a:p>
          <a:p>
            <a:pPr>
              <a:buNone/>
            </a:pPr>
            <a:r>
              <a:rPr lang="en-US" altLang="zh-CN" sz="2400" dirty="0" smtClean="0">
                <a:latin typeface="Times New Roman" pitchFamily="18" charset="0"/>
                <a:cs typeface="Times New Roman" pitchFamily="18" charset="0"/>
              </a:rPr>
              <a:t>     (1939- ) is one of the many Chinese Canadian authors that have emerged recently. His first novel</a:t>
            </a:r>
            <a:r>
              <a:rPr lang="zh-CN" altLang="en-US" sz="2400" i="1" dirty="0" smtClean="0">
                <a:latin typeface="Times New Roman" pitchFamily="18" charset="0"/>
                <a:cs typeface="Times New Roman" pitchFamily="18" charset="0"/>
              </a:rPr>
              <a:t> </a:t>
            </a:r>
            <a:r>
              <a:rPr lang="en-US" altLang="zh-CN" sz="2400" i="1" dirty="0" smtClean="0">
                <a:latin typeface="Times New Roman" pitchFamily="18" charset="0"/>
                <a:cs typeface="Times New Roman" pitchFamily="18" charset="0"/>
              </a:rPr>
              <a:t>The Jade Peony</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was published to wide acclaim in 1995. His </a:t>
            </a:r>
            <a:r>
              <a:rPr lang="en-US" altLang="zh-CN" sz="2400" i="1" dirty="0" smtClean="0">
                <a:latin typeface="Times New Roman" pitchFamily="18" charset="0"/>
                <a:cs typeface="Times New Roman" pitchFamily="18" charset="0"/>
              </a:rPr>
              <a:t>Paper Shadows: A Chinatown Childhood</a:t>
            </a:r>
            <a:r>
              <a:rPr lang="zh-CN" altLang="en-US" sz="2400" i="1"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(1999) is a memoir of his Chinatown childhood. His other work includes </a:t>
            </a:r>
            <a:r>
              <a:rPr lang="en-US" altLang="zh-CN" sz="2400" i="1" dirty="0" smtClean="0">
                <a:latin typeface="Times New Roman" pitchFamily="18" charset="0"/>
                <a:cs typeface="Times New Roman" pitchFamily="18" charset="0"/>
              </a:rPr>
              <a:t>All That Matters</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and </a:t>
            </a:r>
            <a:r>
              <a:rPr lang="en-US" altLang="zh-CN" sz="2400" i="1" dirty="0" smtClean="0">
                <a:latin typeface="Times New Roman" pitchFamily="18" charset="0"/>
                <a:cs typeface="Times New Roman" pitchFamily="18" charset="0"/>
              </a:rPr>
              <a:t>Not Yet: A Memoir of Living and Almost Dying</a:t>
            </a:r>
            <a:r>
              <a:rPr lang="zh-CN" altLang="en-US"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in 2009. </a:t>
            </a:r>
          </a:p>
          <a:p>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fontScale="92500" lnSpcReduction="10000"/>
          </a:bodyPr>
          <a:lstStyle/>
          <a:p>
            <a:pPr marL="514350" indent="-514350">
              <a:buAutoNum type="alphaUcPeriod"/>
            </a:pPr>
            <a:r>
              <a:rPr lang="en-US" dirty="0" smtClean="0">
                <a:latin typeface="Times New Roman" pitchFamily="18" charset="0"/>
                <a:cs typeface="Times New Roman" pitchFamily="18" charset="0"/>
              </a:rPr>
              <a:t>Why is the idea of survival regarded as the central symbol of Canadian literature? What does cultural survival mean in Canadian literature?</a:t>
            </a:r>
            <a:endParaRPr lang="zh-CN" altLang="en-US" dirty="0" smtClean="0">
              <a:latin typeface="Times New Roman" pitchFamily="18" charset="0"/>
              <a:cs typeface="Times New Roman" pitchFamily="18" charset="0"/>
            </a:endParaRPr>
          </a:p>
          <a:p>
            <a:pPr marL="514350" lvl="0" indent="-514350">
              <a:buAutoNum type="alphaUcPeriod"/>
            </a:pPr>
            <a:r>
              <a:rPr lang="en-US" dirty="0" smtClean="0">
                <a:latin typeface="Times New Roman" pitchFamily="18" charset="0"/>
                <a:cs typeface="Times New Roman" pitchFamily="18" charset="0"/>
              </a:rPr>
              <a:t>Why </a:t>
            </a:r>
            <a:r>
              <a:rPr lang="en-US" dirty="0" smtClean="0">
                <a:latin typeface="Times New Roman" pitchFamily="18" charset="0"/>
                <a:cs typeface="Times New Roman" pitchFamily="18" charset="0"/>
              </a:rPr>
              <a:t>has Margaret Atwood received so much attention from </a:t>
            </a:r>
            <a:r>
              <a:rPr lang="en-US" dirty="0" err="1" smtClean="0">
                <a:latin typeface="Times New Roman" pitchFamily="18" charset="0"/>
                <a:cs typeface="Times New Roman" pitchFamily="18" charset="0"/>
              </a:rPr>
              <a:t>ecocritics</a:t>
            </a:r>
            <a:r>
              <a:rPr lang="en-US" dirty="0" smtClean="0">
                <a:latin typeface="Times New Roman" pitchFamily="18" charset="0"/>
                <a:cs typeface="Times New Roman" pitchFamily="18" charset="0"/>
              </a:rPr>
              <a:t>? </a:t>
            </a:r>
          </a:p>
          <a:p>
            <a:pPr lvl="0">
              <a:buNone/>
            </a:pPr>
            <a:r>
              <a:rPr lang="en-US" altLang="zh-CN" dirty="0" smtClean="0">
                <a:latin typeface="Times New Roman" pitchFamily="18" charset="0"/>
                <a:cs typeface="Times New Roman" pitchFamily="18" charset="0"/>
              </a:rPr>
              <a:t>C. What contributions has Alice Munro made to   literature?</a:t>
            </a:r>
          </a:p>
          <a:p>
            <a:pPr lvl="0">
              <a:buNone/>
            </a:pPr>
            <a:r>
              <a:rPr lang="en-US" altLang="zh-CN" dirty="0" smtClean="0">
                <a:latin typeface="Times New Roman" pitchFamily="18" charset="0"/>
                <a:cs typeface="Times New Roman" pitchFamily="18" charset="0"/>
              </a:rPr>
              <a:t>D. How is multiculturalism reflected in Canadian literature?  </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66" cy="2368544"/>
          </a:xfrm>
        </p:spPr>
        <p:txBody>
          <a:bodyPr/>
          <a:lstStyle/>
          <a:p>
            <a:r>
              <a:rPr lang="en-US" altLang="zh-CN" dirty="0" smtClean="0">
                <a:latin typeface="Georgia" pitchFamily="18" charset="0"/>
              </a:rPr>
              <a:t>The End</a:t>
            </a:r>
            <a:endParaRPr lang="zh-CN" altLang="en-US" dirty="0">
              <a:latin typeface="Georgia" pitchFamily="18" charset="0"/>
            </a:endParaRPr>
          </a:p>
        </p:txBody>
      </p:sp>
      <p:sp>
        <p:nvSpPr>
          <p:cNvPr id="3" name="Content Placeholder 2"/>
          <p:cNvSpPr>
            <a:spLocks noGrp="1"/>
          </p:cNvSpPr>
          <p:nvPr>
            <p:ph idx="1"/>
          </p:nvPr>
        </p:nvSpPr>
        <p:spPr>
          <a:xfrm>
            <a:off x="428596" y="3000372"/>
            <a:ext cx="8258204" cy="3125791"/>
          </a:xfrm>
        </p:spPr>
        <p:txBody>
          <a:bodyPr/>
          <a:lstStyle/>
          <a:p>
            <a:pPr algn="ctr">
              <a:buNone/>
            </a:pPr>
            <a:r>
              <a:rPr lang="en-US" altLang="zh-CN" dirty="0" smtClean="0"/>
              <a:t> </a:t>
            </a:r>
            <a:r>
              <a:rPr lang="zh-CN" altLang="en-US" dirty="0" smtClean="0"/>
              <a:t>高等教育出版社</a:t>
            </a:r>
            <a:endParaRPr lang="en-US" altLang="zh-CN" dirty="0" smtClean="0"/>
          </a:p>
          <a:p>
            <a:pPr algn="ctr">
              <a:buNone/>
            </a:pPr>
            <a:endParaRPr lang="en-US" altLang="zh-CN" dirty="0" smtClean="0"/>
          </a:p>
          <a:p>
            <a:pPr algn="ctr">
              <a:buNone/>
            </a:pPr>
            <a:endParaRPr lang="en-US" altLang="zh-CN" dirty="0" smtClean="0"/>
          </a:p>
          <a:p>
            <a:pPr algn="ctr">
              <a:buNone/>
            </a:pPr>
            <a:r>
              <a:rPr lang="en-US" altLang="zh-CN" dirty="0" smtClean="0">
                <a:latin typeface="Times New Roman" pitchFamily="18" charset="0"/>
                <a:cs typeface="Times New Roman" pitchFamily="18" charset="0"/>
              </a:rPr>
              <a:t>2015</a:t>
            </a:r>
            <a:endParaRPr lang="zh-CN" alt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Focal Points</a:t>
            </a:r>
            <a:endParaRPr lang="zh-CN" altLang="en-US" sz="4000" dirty="0"/>
          </a:p>
        </p:txBody>
      </p:sp>
      <p:sp>
        <p:nvSpPr>
          <p:cNvPr id="3" name="Content Placeholder 2"/>
          <p:cNvSpPr>
            <a:spLocks noGrp="1"/>
          </p:cNvSpPr>
          <p:nvPr>
            <p:ph idx="1"/>
          </p:nvPr>
        </p:nvSpPr>
        <p:spPr/>
        <p:txBody>
          <a:bodyPr>
            <a:normAutofit fontScale="92500" lnSpcReduction="20000"/>
          </a:bodyPr>
          <a:lstStyle/>
          <a:p>
            <a:r>
              <a:rPr lang="en-US" sz="2800" dirty="0">
                <a:latin typeface="Times New Roman" pitchFamily="18" charset="0"/>
                <a:cs typeface="Times New Roman" pitchFamily="18" charset="0"/>
              </a:rPr>
              <a:t>central idea of Canadian literature</a:t>
            </a:r>
            <a:endParaRPr lang="zh-CN" alt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native Canadian mythology</a:t>
            </a:r>
            <a:endParaRPr lang="zh-CN" alt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early colonial literature</a:t>
            </a:r>
            <a:endParaRPr lang="zh-CN" alt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literature of </a:t>
            </a:r>
            <a:r>
              <a:rPr lang="en-US" sz="2800" dirty="0" smtClean="0">
                <a:latin typeface="Times New Roman" pitchFamily="18" charset="0"/>
                <a:cs typeface="Times New Roman" pitchFamily="18" charset="0"/>
              </a:rPr>
              <a:t>nation-building</a:t>
            </a:r>
            <a:endParaRPr lang="zh-CN" alt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Ted Allan</a:t>
            </a:r>
            <a:endParaRPr lang="zh-CN" alt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Hugh </a:t>
            </a:r>
            <a:r>
              <a:rPr lang="en-US" sz="2800" dirty="0" err="1">
                <a:latin typeface="Times New Roman" pitchFamily="18" charset="0"/>
                <a:cs typeface="Times New Roman" pitchFamily="18" charset="0"/>
              </a:rPr>
              <a:t>Maclennan</a:t>
            </a:r>
            <a:endParaRPr lang="zh-CN" alt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Margaret Atwood</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Margaret </a:t>
            </a:r>
            <a:r>
              <a:rPr lang="en-US" sz="2800" dirty="0">
                <a:latin typeface="Times New Roman" pitchFamily="18" charset="0"/>
                <a:cs typeface="Times New Roman" pitchFamily="18" charset="0"/>
              </a:rPr>
              <a:t>Laurence</a:t>
            </a:r>
            <a:endParaRPr lang="zh-CN" alt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Alice </a:t>
            </a:r>
            <a:r>
              <a:rPr lang="en-US" sz="2800" dirty="0">
                <a:latin typeface="Times New Roman" pitchFamily="18" charset="0"/>
                <a:cs typeface="Times New Roman" pitchFamily="18" charset="0"/>
              </a:rPr>
              <a:t>Munro</a:t>
            </a:r>
            <a:endParaRPr lang="zh-CN" alt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Michael </a:t>
            </a:r>
            <a:r>
              <a:rPr lang="en-US" sz="2800" dirty="0" smtClean="0">
                <a:latin typeface="Times New Roman" pitchFamily="18" charset="0"/>
                <a:cs typeface="Times New Roman" pitchFamily="18" charset="0"/>
              </a:rPr>
              <a:t>Ondaatje</a:t>
            </a:r>
          </a:p>
          <a:p>
            <a:r>
              <a:rPr lang="en-US" altLang="zh-CN" sz="2800" dirty="0" err="1" smtClean="0">
                <a:latin typeface="Times New Roman" pitchFamily="18" charset="0"/>
                <a:cs typeface="Times New Roman" pitchFamily="18" charset="0"/>
              </a:rPr>
              <a:t>Wayson</a:t>
            </a:r>
            <a:r>
              <a:rPr lang="en-US" altLang="zh-CN" sz="2800" dirty="0" smtClean="0">
                <a:latin typeface="Times New Roman" pitchFamily="18" charset="0"/>
                <a:cs typeface="Times New Roman" pitchFamily="18" charset="0"/>
              </a:rPr>
              <a:t> Choy</a:t>
            </a:r>
            <a:endParaRPr lang="zh-CN" altLang="en-US" sz="2800" dirty="0">
              <a:latin typeface="Times New Roman" pitchFamily="18" charset="0"/>
              <a:cs typeface="Times New Roman" pitchFamily="18" charset="0"/>
            </a:endParaRP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This Unit Is Divided into Five Sections</a:t>
            </a:r>
            <a:endParaRPr lang="zh-CN" altLang="en-US" sz="3600" dirty="0"/>
          </a:p>
        </p:txBody>
      </p:sp>
      <p:sp>
        <p:nvSpPr>
          <p:cNvPr id="3" name="Content Placeholder 2"/>
          <p:cNvSpPr>
            <a:spLocks noGrp="1"/>
          </p:cNvSpPr>
          <p:nvPr>
            <p:ph idx="1"/>
          </p:nvPr>
        </p:nvSpPr>
        <p:spPr/>
        <p:txBody>
          <a:bodyPr/>
          <a:lstStyle/>
          <a:p>
            <a:pPr marL="571500" indent="-571500">
              <a:buAutoNum type="romanUcPeriod"/>
            </a:pPr>
            <a:r>
              <a:rPr lang="en-US" altLang="zh-CN" dirty="0" smtClean="0">
                <a:latin typeface="Times New Roman" pitchFamily="18" charset="0"/>
                <a:cs typeface="Times New Roman" pitchFamily="18" charset="0"/>
              </a:rPr>
              <a:t>Introduction: the Literature of Survival</a:t>
            </a:r>
          </a:p>
          <a:p>
            <a:pPr marL="571500" indent="-571500">
              <a:buAutoNum type="romanUcPeriod"/>
            </a:pPr>
            <a:r>
              <a:rPr lang="en-US" altLang="zh-CN" dirty="0" smtClean="0">
                <a:latin typeface="Times New Roman" pitchFamily="18" charset="0"/>
                <a:cs typeface="Times New Roman" pitchFamily="18" charset="0"/>
              </a:rPr>
              <a:t>Native Canadian Mythology and Early Colonial Literature</a:t>
            </a:r>
          </a:p>
          <a:p>
            <a:pPr marL="571500" indent="-571500">
              <a:buAutoNum type="romanUcPeriod"/>
            </a:pPr>
            <a:r>
              <a:rPr lang="en-US" altLang="zh-CN" dirty="0" smtClean="0">
                <a:latin typeface="Times New Roman" pitchFamily="18" charset="0"/>
                <a:cs typeface="Times New Roman" pitchFamily="18" charset="0"/>
              </a:rPr>
              <a:t>The Literature of Nation-building</a:t>
            </a:r>
          </a:p>
          <a:p>
            <a:pPr marL="571500" indent="-571500">
              <a:buAutoNum type="romanUcPeriod"/>
            </a:pPr>
            <a:r>
              <a:rPr lang="en-US" altLang="zh-CN" dirty="0" smtClean="0">
                <a:latin typeface="Times New Roman" pitchFamily="18" charset="0"/>
                <a:cs typeface="Times New Roman" pitchFamily="18" charset="0"/>
              </a:rPr>
              <a:t>Canada in the Ascendant</a:t>
            </a:r>
          </a:p>
          <a:p>
            <a:pPr marL="571500" indent="-571500">
              <a:buAutoNum type="romanUcPeriod"/>
            </a:pPr>
            <a:r>
              <a:rPr lang="en-US" altLang="zh-CN" dirty="0" smtClean="0">
                <a:latin typeface="Times New Roman" pitchFamily="18" charset="0"/>
                <a:cs typeface="Times New Roman" pitchFamily="18" charset="0"/>
              </a:rPr>
              <a:t>Canadian Literature in the Modern World</a:t>
            </a:r>
            <a:endParaRPr lang="zh-CN" alt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r>
              <a:rPr lang="en-US" altLang="zh-CN" dirty="0" smtClean="0">
                <a:latin typeface="Times New Roman" pitchFamily="18" charset="0"/>
                <a:cs typeface="Times New Roman" pitchFamily="18" charset="0"/>
              </a:rPr>
              <a:t>I. Introduction: the Literature of Survival</a:t>
            </a:r>
          </a:p>
        </p:txBody>
      </p:sp>
      <p:sp>
        <p:nvSpPr>
          <p:cNvPr id="4" name="Content Placeholder 3"/>
          <p:cNvSpPr>
            <a:spLocks noGrp="1"/>
          </p:cNvSpPr>
          <p:nvPr>
            <p:ph sz="half" idx="1"/>
          </p:nvPr>
        </p:nvSpPr>
        <p:spPr/>
        <p:txBody>
          <a:bodyPr>
            <a:normAutofit fontScale="92500"/>
          </a:bodyPr>
          <a:lstStyle/>
          <a:p>
            <a:pPr>
              <a:buNone/>
            </a:pPr>
            <a:r>
              <a:rPr lang="en-US" dirty="0" smtClean="0">
                <a:latin typeface="Times New Roman" pitchFamily="18" charset="0"/>
                <a:cs typeface="Times New Roman" pitchFamily="18" charset="0"/>
              </a:rPr>
              <a:t>    The famous Canadian novelist, Margaret Atwood, points out that we should look for a central idea which appears in many different authors and works and periods. Such an idea, if found, may be thought of as a basic symbol for that national culture.</a:t>
            </a:r>
            <a:r>
              <a:rPr lang="zh-CN" altLang="en-US" dirty="0" smtClean="0">
                <a:latin typeface="Times New Roman" pitchFamily="18" charset="0"/>
                <a:cs typeface="Times New Roman" pitchFamily="18" charset="0"/>
              </a:rPr>
              <a:t> </a:t>
            </a:r>
            <a:endParaRPr lang="zh-CN" altLang="en-US" dirty="0">
              <a:latin typeface="Times New Roman" pitchFamily="18" charset="0"/>
              <a:cs typeface="Times New Roman" pitchFamily="18" charset="0"/>
            </a:endParaRPr>
          </a:p>
        </p:txBody>
      </p:sp>
      <p:pic>
        <p:nvPicPr>
          <p:cNvPr id="6" name="Content Placeholder 5" descr="atwood.jpg"/>
          <p:cNvPicPr>
            <a:picLocks noGrp="1" noChangeAspect="1"/>
          </p:cNvPicPr>
          <p:nvPr>
            <p:ph sz="half" idx="2"/>
          </p:nvPr>
        </p:nvPicPr>
        <p:blipFill>
          <a:blip r:embed="rId2"/>
          <a:stretch>
            <a:fillRect/>
          </a:stretch>
        </p:blipFill>
        <p:spPr>
          <a:xfrm>
            <a:off x="4572001" y="1615614"/>
            <a:ext cx="3429024" cy="451054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I. Introduction: the Literature of Survival</a:t>
            </a:r>
            <a:endParaRPr lang="zh-CN" altLang="en-US" dirty="0"/>
          </a:p>
        </p:txBody>
      </p:sp>
      <p:sp>
        <p:nvSpPr>
          <p:cNvPr id="5" name="Content Placeholder 4"/>
          <p:cNvSpPr>
            <a:spLocks noGrp="1"/>
          </p:cNvSpPr>
          <p:nvPr>
            <p:ph idx="1"/>
          </p:nvPr>
        </p:nvSpPr>
        <p:spPr/>
        <p:txBody>
          <a:bodyPr>
            <a:noAutofit/>
          </a:bodyPr>
          <a:lstStyle/>
          <a:p>
            <a:r>
              <a:rPr lang="en-US" sz="2400" dirty="0" smtClean="0">
                <a:latin typeface="Times New Roman" pitchFamily="18" charset="0"/>
                <a:cs typeface="Times New Roman" pitchFamily="18" charset="0"/>
              </a:rPr>
              <a:t>     In Canadian literature Atwood sees a common concern with the idea of “survival” , and she says we should think of survival as the central symbol of Canadian literature. She describes many ways in which this symbol appears: a concern with “simple” survival in the face of hostile elements --the dangerous natural world in which Canadians find themselves, with huge distances to cross to get help, endless forests to get lost in, hard winters to freeze in, wild animals to attack them. Surviving in these conditions was a hard job for Canadians, native or settler, prior to the 20th century.</a:t>
            </a:r>
          </a:p>
          <a:p>
            <a:r>
              <a:rPr lang="en-US" sz="2400" dirty="0" smtClean="0">
                <a:latin typeface="Times New Roman" pitchFamily="18" charset="0"/>
                <a:cs typeface="Times New Roman" pitchFamily="18" charset="0"/>
              </a:rPr>
              <a:t>     She says that this idea can extend to concern with “cultural” -- the attempt to maintain a Canadian identity .</a:t>
            </a:r>
            <a:endParaRPr lang="zh-CN" altLang="en-US" sz="24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r>
              <a:rPr lang="en-US" altLang="zh-CN" dirty="0" smtClean="0">
                <a:latin typeface="Times New Roman" pitchFamily="18" charset="0"/>
                <a:cs typeface="Times New Roman" pitchFamily="18" charset="0"/>
              </a:rPr>
              <a:t>II. Native Canadian Mythology and Early Colonial Literature</a:t>
            </a:r>
          </a:p>
        </p:txBody>
      </p:sp>
      <p:sp>
        <p:nvSpPr>
          <p:cNvPr id="4" name="Content Placeholder 3"/>
          <p:cNvSpPr>
            <a:spLocks noGrp="1"/>
          </p:cNvSpPr>
          <p:nvPr>
            <p:ph sz="half" idx="1"/>
          </p:nvPr>
        </p:nvSpPr>
        <p:spPr>
          <a:xfrm>
            <a:off x="214282" y="1571612"/>
            <a:ext cx="3357586" cy="4554551"/>
          </a:xfrm>
        </p:spPr>
        <p:txBody>
          <a:bodyPr>
            <a:normAutofit lnSpcReduction="10000"/>
          </a:bodyPr>
          <a:lstStyle/>
          <a:p>
            <a:pPr>
              <a:buNone/>
            </a:pPr>
            <a:r>
              <a:rPr lang="en-US" dirty="0" smtClean="0">
                <a:latin typeface="Times New Roman" pitchFamily="18" charset="0"/>
                <a:cs typeface="Times New Roman" pitchFamily="18" charset="0"/>
              </a:rPr>
              <a:t>    Many </a:t>
            </a:r>
            <a:r>
              <a:rPr lang="en-US" dirty="0">
                <a:latin typeface="Times New Roman" pitchFamily="18" charset="0"/>
                <a:cs typeface="Times New Roman" pitchFamily="18" charset="0"/>
              </a:rPr>
              <a:t>collections of native stories have been made, some scholarly, some for general readership, some for </a:t>
            </a:r>
            <a:r>
              <a:rPr lang="en-US" dirty="0" smtClean="0">
                <a:latin typeface="Times New Roman" pitchFamily="18" charset="0"/>
                <a:cs typeface="Times New Roman" pitchFamily="18" charset="0"/>
              </a:rPr>
              <a:t>children. Native </a:t>
            </a:r>
            <a:r>
              <a:rPr lang="en-US" dirty="0">
                <a:latin typeface="Times New Roman" pitchFamily="18" charset="0"/>
                <a:cs typeface="Times New Roman" pitchFamily="18" charset="0"/>
              </a:rPr>
              <a:t>myths and legends are a well-known part of modern Canadian </a:t>
            </a:r>
            <a:r>
              <a:rPr lang="en-US" dirty="0" smtClean="0">
                <a:latin typeface="Times New Roman" pitchFamily="18" charset="0"/>
                <a:cs typeface="Times New Roman" pitchFamily="18" charset="0"/>
              </a:rPr>
              <a:t>literature.</a:t>
            </a:r>
            <a:endParaRPr lang="zh-CN" altLang="en-US" dirty="0">
              <a:latin typeface="Times New Roman" pitchFamily="18" charset="0"/>
              <a:cs typeface="Times New Roman" pitchFamily="18" charset="0"/>
            </a:endParaRPr>
          </a:p>
        </p:txBody>
      </p:sp>
      <p:pic>
        <p:nvPicPr>
          <p:cNvPr id="6" name="Content Placeholder 5" descr="native canadian myths.jpg"/>
          <p:cNvPicPr>
            <a:picLocks noGrp="1" noChangeAspect="1"/>
          </p:cNvPicPr>
          <p:nvPr>
            <p:ph sz="half" idx="2"/>
          </p:nvPr>
        </p:nvPicPr>
        <p:blipFill>
          <a:blip r:embed="rId2"/>
          <a:stretch>
            <a:fillRect/>
          </a:stretch>
        </p:blipFill>
        <p:spPr>
          <a:xfrm>
            <a:off x="3643306" y="1718080"/>
            <a:ext cx="5233996" cy="392549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Native Canadian Mytholog</a:t>
            </a:r>
            <a:r>
              <a:rPr lang="en-US" altLang="zh-CN" sz="3600" dirty="0" smtClean="0">
                <a:latin typeface="Times New Roman" pitchFamily="18" charset="0"/>
                <a:cs typeface="Times New Roman" pitchFamily="18" charset="0"/>
              </a:rPr>
              <a:t>y</a:t>
            </a:r>
            <a:endParaRPr lang="zh-CN" altLang="en-US" sz="3600" dirty="0">
              <a:latin typeface="Times New Roman" pitchFamily="18" charset="0"/>
              <a:cs typeface="Times New Roman" pitchFamily="18" charset="0"/>
            </a:endParaRPr>
          </a:p>
        </p:txBody>
      </p:sp>
      <p:sp>
        <p:nvSpPr>
          <p:cNvPr id="3" name="Content Placeholder 2"/>
          <p:cNvSpPr>
            <a:spLocks noGrp="1"/>
          </p:cNvSpPr>
          <p:nvPr>
            <p:ph sz="half" idx="1"/>
          </p:nvPr>
        </p:nvSpPr>
        <p:spPr>
          <a:xfrm flipH="1">
            <a:off x="5572132" y="1714488"/>
            <a:ext cx="3286148" cy="4411675"/>
          </a:xfrm>
        </p:spPr>
        <p:txBody>
          <a:bodyPr>
            <a:normAutofit fontScale="92500" lnSpcReduction="20000"/>
          </a:bodyPr>
          <a:lstStyle/>
          <a:p>
            <a:pPr>
              <a:buNone/>
            </a:pPr>
            <a:r>
              <a:rPr lang="en-US" dirty="0" smtClean="0">
                <a:latin typeface="Times New Roman" pitchFamily="18" charset="0"/>
                <a:cs typeface="Times New Roman" pitchFamily="18" charset="0"/>
              </a:rPr>
              <a:t>    The first type of native Canadian myths is about creation that describes </a:t>
            </a:r>
            <a:r>
              <a:rPr lang="en-US" dirty="0">
                <a:latin typeface="Times New Roman" pitchFamily="18" charset="0"/>
                <a:cs typeface="Times New Roman" pitchFamily="18" charset="0"/>
              </a:rPr>
              <a:t>the origins of the cosmos and the </a:t>
            </a:r>
            <a:r>
              <a:rPr lang="en-US" dirty="0" smtClean="0">
                <a:latin typeface="Times New Roman" pitchFamily="18" charset="0"/>
                <a:cs typeface="Times New Roman" pitchFamily="18" charset="0"/>
              </a:rPr>
              <a:t>people, </a:t>
            </a:r>
            <a:r>
              <a:rPr lang="en-US" dirty="0">
                <a:latin typeface="Times New Roman" pitchFamily="18" charset="0"/>
                <a:cs typeface="Times New Roman" pitchFamily="18" charset="0"/>
              </a:rPr>
              <a:t>such as the west-coast story of how Raven found the first humans living in a clam-shell, and set them </a:t>
            </a:r>
            <a:r>
              <a:rPr lang="en-US" dirty="0" smtClean="0">
                <a:latin typeface="Times New Roman" pitchFamily="18" charset="0"/>
                <a:cs typeface="Times New Roman" pitchFamily="18" charset="0"/>
              </a:rPr>
              <a:t>free. </a:t>
            </a:r>
            <a:endParaRPr lang="zh-CN" altLang="en-US" dirty="0">
              <a:latin typeface="Times New Roman" pitchFamily="18" charset="0"/>
              <a:cs typeface="Times New Roman" pitchFamily="18" charset="0"/>
            </a:endParaRPr>
          </a:p>
        </p:txBody>
      </p:sp>
      <p:pic>
        <p:nvPicPr>
          <p:cNvPr id="5" name="Content Placeholder 4" descr="Raven-and-the-First-Men-0.jpg"/>
          <p:cNvPicPr>
            <a:picLocks noGrp="1" noChangeAspect="1"/>
          </p:cNvPicPr>
          <p:nvPr>
            <p:ph sz="half" idx="2"/>
          </p:nvPr>
        </p:nvPicPr>
        <p:blipFill>
          <a:blip r:embed="rId2"/>
          <a:stretch>
            <a:fillRect/>
          </a:stretch>
        </p:blipFill>
        <p:spPr>
          <a:xfrm>
            <a:off x="357159" y="1785926"/>
            <a:ext cx="5286411" cy="4143404"/>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1910</Words>
  <Application>Microsoft Office PowerPoint</Application>
  <PresentationFormat>On-screen Show (4:3)</PresentationFormat>
  <Paragraphs>109</Paragraphs>
  <Slides>32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Slide</vt:lpstr>
      <vt:lpstr>《英语国家社会与文化入门》(下册）</vt:lpstr>
      <vt:lpstr>Canada  Unit 21 Canadian Literature</vt:lpstr>
      <vt:lpstr>Quiz</vt:lpstr>
      <vt:lpstr>Focal Points</vt:lpstr>
      <vt:lpstr>This Unit Is Divided into Five Sections</vt:lpstr>
      <vt:lpstr>I. Introduction: the Literature of Survival</vt:lpstr>
      <vt:lpstr>I. Introduction: the Literature of Survival</vt:lpstr>
      <vt:lpstr>II. Native Canadian Mythology and Early Colonial Literature</vt:lpstr>
      <vt:lpstr>Native Canadian Mythology</vt:lpstr>
      <vt:lpstr>Native Canadian Mythology</vt:lpstr>
      <vt:lpstr>Native Canadian Mythology</vt:lpstr>
      <vt:lpstr>Early Colonial Literature</vt:lpstr>
      <vt:lpstr>Early Colonial Literature</vt:lpstr>
      <vt:lpstr>III. The Literature of Nation-building</vt:lpstr>
      <vt:lpstr>III. The Literature of Nation-building</vt:lpstr>
      <vt:lpstr>III. The Literature of Nation-building</vt:lpstr>
      <vt:lpstr>III. The Literature of Nation-building</vt:lpstr>
      <vt:lpstr>IV. Canada in the Ascendant</vt:lpstr>
      <vt:lpstr>IV. Canada in the Ascendant</vt:lpstr>
      <vt:lpstr>IV. Canada in the Ascendant</vt:lpstr>
      <vt:lpstr>IV. Canada in the Ascendant</vt:lpstr>
      <vt:lpstr>IV. Canada in the Ascendant</vt:lpstr>
      <vt:lpstr>V. Canadian Literature in the Modern World</vt:lpstr>
      <vt:lpstr>Some of the Major Canadian Writers of the Modern Period </vt:lpstr>
      <vt:lpstr>Some of the Major Canadian Writers of the Modern Period </vt:lpstr>
      <vt:lpstr>Some of the Major Canadian Writers of the Modern Period </vt:lpstr>
      <vt:lpstr>Some of the Major Canadian Writers of the Modern Period </vt:lpstr>
      <vt:lpstr>Alice Munro</vt:lpstr>
      <vt:lpstr>Some of the Major Canadian Writers of the Modern Period </vt:lpstr>
      <vt:lpstr>Some of the Major Canadian Writers of the Modern Period </vt:lpstr>
      <vt:lpstr>Questions for Discussion</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《英语国家社会与文化入门》(下册）</dc:title>
  <dc:creator>Wang</dc:creator>
  <cp:lastModifiedBy>Wang</cp:lastModifiedBy>
  <cp:revision>82</cp:revision>
  <dcterms:created xsi:type="dcterms:W3CDTF">2015-01-20T17:42:21Z</dcterms:created>
  <dcterms:modified xsi:type="dcterms:W3CDTF">2015-12-07T18:04:53Z</dcterms:modified>
</cp:coreProperties>
</file>